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A6DD94-5885-4BF5-AF17-7AC130AF0A9E}">
  <a:tblStyle styleId="{46A6DD94-5885-4BF5-AF17-7AC130AF0A9E}"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5"/>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6"/>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6"/>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6"/>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915543" y="1426283"/>
            <a:ext cx="3471863" cy="7039681"/>
          </a:xfrm>
          <a:prstGeom prst="rect">
            <a:avLst/>
          </a:prstGeom>
          <a:noFill/>
          <a:ln>
            <a:noFill/>
          </a:ln>
        </p:spPr>
      </p:sp>
      <p:sp>
        <p:nvSpPr>
          <p:cNvPr id="64" name="Google Shape;64;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3.png"/><Relationship Id="rId13" Type="http://schemas.openxmlformats.org/officeDocument/2006/relationships/image" Target="../media/image11.png"/><Relationship Id="rId12"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jpg"/><Relationship Id="rId15" Type="http://schemas.openxmlformats.org/officeDocument/2006/relationships/image" Target="../media/image12.png"/><Relationship Id="rId14" Type="http://schemas.openxmlformats.org/officeDocument/2006/relationships/image" Target="../media/image10.png"/><Relationship Id="rId16"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hyperlink" Target="mailto:info@vpaleeds.co.uk" TargetMode="Externa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 picture containing flower, plant&#10;&#10;Description automatically generated" id="84" name="Google Shape;84;p13"/>
          <p:cNvPicPr preferRelativeResize="0"/>
          <p:nvPr/>
        </p:nvPicPr>
        <p:blipFill rotWithShape="1">
          <a:blip r:embed="rId3">
            <a:alphaModFix amt="70000"/>
          </a:blip>
          <a:srcRect b="0" l="0" r="0" t="5339"/>
          <a:stretch/>
        </p:blipFill>
        <p:spPr>
          <a:xfrm>
            <a:off x="0" y="0"/>
            <a:ext cx="6858000" cy="9906000"/>
          </a:xfrm>
          <a:prstGeom prst="rect">
            <a:avLst/>
          </a:prstGeom>
          <a:noFill/>
          <a:ln>
            <a:noFill/>
          </a:ln>
        </p:spPr>
      </p:pic>
      <p:sp>
        <p:nvSpPr>
          <p:cNvPr id="85" name="Google Shape;85;p13"/>
          <p:cNvSpPr/>
          <p:nvPr/>
        </p:nvSpPr>
        <p:spPr>
          <a:xfrm>
            <a:off x="109020" y="311221"/>
            <a:ext cx="663995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3200" u="none" cap="none" strike="noStrike">
                <a:solidFill>
                  <a:srgbClr val="FF0000"/>
                </a:solidFill>
                <a:latin typeface="Arial"/>
                <a:ea typeface="Arial"/>
                <a:cs typeface="Arial"/>
                <a:sym typeface="Arial"/>
              </a:rPr>
              <a:t>Reception Summer 2 News</a:t>
            </a:r>
            <a:endParaRPr/>
          </a:p>
        </p:txBody>
      </p:sp>
      <p:graphicFrame>
        <p:nvGraphicFramePr>
          <p:cNvPr id="86" name="Google Shape;86;p13"/>
          <p:cNvGraphicFramePr/>
          <p:nvPr/>
        </p:nvGraphicFramePr>
        <p:xfrm>
          <a:off x="237239" y="1052696"/>
          <a:ext cx="3000000" cy="3000000"/>
        </p:xfrm>
        <a:graphic>
          <a:graphicData uri="http://schemas.openxmlformats.org/drawingml/2006/table">
            <a:tbl>
              <a:tblPr bandRow="1" firstRow="1">
                <a:noFill/>
                <a:tableStyleId>{46A6DD94-5885-4BF5-AF17-7AC130AF0A9E}</a:tableStyleId>
              </a:tblPr>
              <a:tblGrid>
                <a:gridCol w="1930025"/>
                <a:gridCol w="1092175"/>
                <a:gridCol w="1092175"/>
                <a:gridCol w="2184350"/>
              </a:tblGrid>
              <a:tr h="275375">
                <a:tc gridSpan="4">
                  <a:txBody>
                    <a:bodyPr/>
                    <a:lstStyle/>
                    <a:p>
                      <a:pPr indent="0" lvl="0" marL="0" marR="0" rtl="0" algn="ctr">
                        <a:spcBef>
                          <a:spcPts val="0"/>
                        </a:spcBef>
                        <a:spcAft>
                          <a:spcPts val="0"/>
                        </a:spcAft>
                        <a:buNone/>
                      </a:pPr>
                      <a:r>
                        <a:rPr b="1" lang="en-GB" sz="1400" u="none" cap="none" strike="noStrike">
                          <a:latin typeface="Arial"/>
                          <a:ea typeface="Arial"/>
                          <a:cs typeface="Arial"/>
                          <a:sym typeface="Arial"/>
                        </a:rPr>
                        <a:t>We will be learning…</a:t>
                      </a:r>
                      <a:endParaRPr/>
                    </a:p>
                  </a:txBody>
                  <a:tcPr marT="45725" marB="45725" marR="91450" marL="91450" anchor="ctr">
                    <a:solidFill>
                      <a:srgbClr val="ADA6D5"/>
                    </a:solidFill>
                  </a:tcPr>
                </a:tc>
                <a:tc hMerge="1"/>
                <a:tc hMerge="1"/>
                <a:tc hMerge="1"/>
              </a:tr>
              <a:tr h="234075">
                <a:tc gridSpan="2">
                  <a:txBody>
                    <a:bodyPr/>
                    <a:lstStyle/>
                    <a:p>
                      <a:pPr indent="0" lvl="0" marL="0" marR="0" rtl="0" algn="ctr">
                        <a:spcBef>
                          <a:spcPts val="0"/>
                        </a:spcBef>
                        <a:spcAft>
                          <a:spcPts val="0"/>
                        </a:spcAft>
                        <a:buNone/>
                      </a:pPr>
                      <a:r>
                        <a:rPr b="1" lang="en-GB" sz="1100" u="none" cap="none" strike="noStrike">
                          <a:latin typeface="Arial"/>
                          <a:ea typeface="Arial"/>
                          <a:cs typeface="Arial"/>
                          <a:sym typeface="Arial"/>
                        </a:rPr>
                        <a:t>Maths</a:t>
                      </a:r>
                      <a:endParaRPr/>
                    </a:p>
                  </a:txBody>
                  <a:tcPr marT="45725" marB="45725" marR="91450" marL="91450" anchor="ctr">
                    <a:solidFill>
                      <a:schemeClr val="lt1"/>
                    </a:solidFill>
                  </a:tcPr>
                </a:tc>
                <a:tc hMerge="1"/>
                <a:tc gridSpan="2">
                  <a:txBody>
                    <a:bodyPr/>
                    <a:lstStyle/>
                    <a:p>
                      <a:pPr indent="0" lvl="0" marL="0" marR="0" rtl="0" algn="ctr">
                        <a:spcBef>
                          <a:spcPts val="0"/>
                        </a:spcBef>
                        <a:spcAft>
                          <a:spcPts val="0"/>
                        </a:spcAft>
                        <a:buNone/>
                      </a:pPr>
                      <a:r>
                        <a:rPr b="1" lang="en-GB" sz="1100" u="none" cap="none" strike="noStrike">
                          <a:latin typeface="Arial"/>
                          <a:ea typeface="Arial"/>
                          <a:cs typeface="Arial"/>
                          <a:sym typeface="Arial"/>
                        </a:rPr>
                        <a:t>Phonics</a:t>
                      </a:r>
                      <a:endParaRPr/>
                    </a:p>
                  </a:txBody>
                  <a:tcPr marT="45725" marB="45725" marR="91450" marL="91450" anchor="ctr">
                    <a:solidFill>
                      <a:schemeClr val="lt1"/>
                    </a:solidFill>
                  </a:tcPr>
                </a:tc>
                <a:tc hMerge="1"/>
              </a:tr>
              <a:tr h="798625">
                <a:tc gridSpan="2">
                  <a:txBody>
                    <a:bodyPr/>
                    <a:lstStyle/>
                    <a:p>
                      <a:pPr indent="0" lvl="0" marL="0" marR="0" rtl="0" algn="ctr">
                        <a:lnSpc>
                          <a:spcPct val="100000"/>
                        </a:lnSpc>
                        <a:spcBef>
                          <a:spcPts val="0"/>
                        </a:spcBef>
                        <a:spcAft>
                          <a:spcPts val="0"/>
                        </a:spcAft>
                        <a:buNone/>
                      </a:pPr>
                      <a:r>
                        <a:t/>
                      </a:r>
                      <a:endParaRPr b="1"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lang="en-GB" sz="700" u="none" cap="none" strike="noStrike">
                          <a:solidFill>
                            <a:schemeClr val="dk1"/>
                          </a:solidFill>
                          <a:latin typeface="Arial"/>
                          <a:ea typeface="Arial"/>
                          <a:cs typeface="Arial"/>
                          <a:sym typeface="Arial"/>
                        </a:rPr>
                        <a:t>Within maths, our focus </a:t>
                      </a:r>
                      <a:r>
                        <a:rPr b="0" i="0" lang="en-GB" sz="700" u="none" cap="none" strike="noStrike">
                          <a:solidFill>
                            <a:schemeClr val="dk1"/>
                          </a:solidFill>
                          <a:latin typeface="Arial"/>
                          <a:ea typeface="Arial"/>
                          <a:cs typeface="Arial"/>
                          <a:sym typeface="Arial"/>
                        </a:rPr>
                        <a:t>is to be able to double numbers and solve </a:t>
                      </a:r>
                      <a:r>
                        <a:rPr lang="en-GB" sz="700">
                          <a:latin typeface="Arial"/>
                          <a:ea typeface="Arial"/>
                          <a:cs typeface="Arial"/>
                          <a:sym typeface="Arial"/>
                        </a:rPr>
                        <a:t>numerical</a:t>
                      </a:r>
                      <a:r>
                        <a:rPr b="0" i="0" lang="en-GB" sz="700" u="none" cap="none" strike="noStrike">
                          <a:solidFill>
                            <a:schemeClr val="dk1"/>
                          </a:solidFill>
                          <a:latin typeface="Arial"/>
                          <a:ea typeface="Arial"/>
                          <a:cs typeface="Arial"/>
                          <a:sym typeface="Arial"/>
                        </a:rPr>
                        <a:t> problems. We are also getting ready for Year 1 by learning all about place value.</a:t>
                      </a:r>
                      <a:endParaRPr b="0" sz="700" u="none" cap="none" strike="noStrike">
                        <a:latin typeface="Arial"/>
                        <a:ea typeface="Arial"/>
                        <a:cs typeface="Arial"/>
                        <a:sym typeface="Arial"/>
                      </a:endParaRPr>
                    </a:p>
                    <a:p>
                      <a:pPr indent="0" lvl="0" marL="0" marR="0" rtl="0" algn="ctr">
                        <a:lnSpc>
                          <a:spcPct val="100000"/>
                        </a:lnSpc>
                        <a:spcBef>
                          <a:spcPts val="0"/>
                        </a:spcBef>
                        <a:spcAft>
                          <a:spcPts val="0"/>
                        </a:spcAft>
                        <a:buNone/>
                      </a:pPr>
                      <a:br>
                        <a:rPr lang="en-GB" sz="700" u="none" cap="none" strike="noStrike">
                          <a:latin typeface="Arial"/>
                          <a:ea typeface="Arial"/>
                          <a:cs typeface="Arial"/>
                          <a:sym typeface="Arial"/>
                        </a:rPr>
                      </a:br>
                      <a:br>
                        <a:rPr lang="en-GB" sz="700" u="none" cap="none" strike="noStrike">
                          <a:latin typeface="Arial"/>
                          <a:ea typeface="Arial"/>
                          <a:cs typeface="Arial"/>
                          <a:sym typeface="Arial"/>
                        </a:rPr>
                      </a:br>
                      <a:endParaRPr b="1"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b="1" sz="700" u="none" cap="none" strike="noStrike">
                        <a:latin typeface="Arial"/>
                        <a:ea typeface="Arial"/>
                        <a:cs typeface="Arial"/>
                        <a:sym typeface="Arial"/>
                      </a:endParaRPr>
                    </a:p>
                  </a:txBody>
                  <a:tcPr marT="45725" marB="45725" marR="91450" marL="91450" anchor="ctr">
                    <a:solidFill>
                      <a:schemeClr val="lt1"/>
                    </a:solidFill>
                  </a:tcPr>
                </a:tc>
                <a:tc hMerge="1"/>
                <a:tc gridSpan="2">
                  <a:txBody>
                    <a:bodyPr/>
                    <a:lstStyle/>
                    <a:p>
                      <a:pPr indent="0" lvl="0" marL="0" marR="0" rtl="0" algn="ctr">
                        <a:lnSpc>
                          <a:spcPct val="100000"/>
                        </a:lnSpc>
                        <a:spcBef>
                          <a:spcPts val="0"/>
                        </a:spcBef>
                        <a:spcAft>
                          <a:spcPts val="0"/>
                        </a:spcAft>
                        <a:buClr>
                          <a:schemeClr val="dk1"/>
                        </a:buClr>
                        <a:buSzPts val="700"/>
                        <a:buFont typeface="Arial"/>
                        <a:buNone/>
                      </a:pPr>
                      <a:r>
                        <a:rPr lang="en-GB" sz="700" u="none" cap="none" strike="noStrike">
                          <a:solidFill>
                            <a:schemeClr val="dk1"/>
                          </a:solidFill>
                          <a:latin typeface="Arial"/>
                          <a:ea typeface="Arial"/>
                          <a:cs typeface="Arial"/>
                          <a:sym typeface="Arial"/>
                        </a:rPr>
                        <a:t>In Phonics we will be covering the next set of sounds starting with ar,or,ur,ow,oi,ear,air,ure,er,and focus on this term's common exception words some,one,said,come,do,so,were,when,have ,there,out,like,little,what.</a:t>
                      </a:r>
                      <a:endParaRPr/>
                    </a:p>
                    <a:p>
                      <a:pPr indent="0" lvl="0" marL="0" marR="0" rtl="0" algn="ctr">
                        <a:lnSpc>
                          <a:spcPct val="100000"/>
                        </a:lnSpc>
                        <a:spcBef>
                          <a:spcPts val="0"/>
                        </a:spcBef>
                        <a:spcAft>
                          <a:spcPts val="0"/>
                        </a:spcAft>
                        <a:buNone/>
                      </a:pPr>
                      <a:r>
                        <a:t/>
                      </a:r>
                      <a:endParaRPr b="1" sz="700" u="none" cap="none" strike="noStrike">
                        <a:latin typeface="Arial"/>
                        <a:ea typeface="Arial"/>
                        <a:cs typeface="Arial"/>
                        <a:sym typeface="Arial"/>
                      </a:endParaRPr>
                    </a:p>
                  </a:txBody>
                  <a:tcPr marT="45725" marB="45725" marR="91450" marL="91450" anchor="ctr">
                    <a:solidFill>
                      <a:schemeClr val="lt1"/>
                    </a:solidFill>
                  </a:tcPr>
                </a:tc>
                <a:tc hMerge="1"/>
              </a:tr>
              <a:tr h="192775">
                <a:tc>
                  <a:txBody>
                    <a:bodyPr/>
                    <a:lstStyle/>
                    <a:p>
                      <a:pPr indent="0" lvl="0" marL="0" marR="0" rtl="0" algn="ctr">
                        <a:lnSpc>
                          <a:spcPct val="100000"/>
                        </a:lnSpc>
                        <a:spcBef>
                          <a:spcPts val="0"/>
                        </a:spcBef>
                        <a:spcAft>
                          <a:spcPts val="0"/>
                        </a:spcAft>
                        <a:buNone/>
                      </a:pPr>
                      <a:r>
                        <a:rPr b="1" lang="en-GB" sz="1100" u="none" cap="none" strike="noStrike">
                          <a:latin typeface="Arial"/>
                          <a:ea typeface="Arial"/>
                          <a:cs typeface="Arial"/>
                          <a:sym typeface="Arial"/>
                        </a:rPr>
                        <a:t>Science</a:t>
                      </a:r>
                      <a:endParaRPr sz="1800"/>
                    </a:p>
                  </a:txBody>
                  <a:tcPr marT="45725" marB="45725" marR="91450" marL="91450" anchor="ctr">
                    <a:solidFill>
                      <a:schemeClr val="lt1"/>
                    </a:solidFill>
                  </a:tcPr>
                </a:tc>
                <a:tc gridSpan="2">
                  <a:txBody>
                    <a:bodyPr/>
                    <a:lstStyle/>
                    <a:p>
                      <a:pPr indent="0" lvl="0" marL="0" marR="0" rtl="0" algn="ctr">
                        <a:lnSpc>
                          <a:spcPct val="100000"/>
                        </a:lnSpc>
                        <a:spcBef>
                          <a:spcPts val="0"/>
                        </a:spcBef>
                        <a:spcAft>
                          <a:spcPts val="0"/>
                        </a:spcAft>
                        <a:buNone/>
                      </a:pPr>
                      <a:r>
                        <a:rPr b="1" lang="en-GB" sz="1100" u="none" cap="none" strike="noStrike">
                          <a:latin typeface="Arial"/>
                          <a:ea typeface="Arial"/>
                          <a:cs typeface="Arial"/>
                          <a:sym typeface="Arial"/>
                        </a:rPr>
                        <a:t>RE/</a:t>
                      </a:r>
                      <a:r>
                        <a:rPr b="1" lang="en-GB" sz="1100">
                          <a:latin typeface="Arial"/>
                          <a:ea typeface="Arial"/>
                          <a:cs typeface="Arial"/>
                          <a:sym typeface="Arial"/>
                        </a:rPr>
                        <a:t>O</a:t>
                      </a:r>
                      <a:r>
                        <a:rPr b="1" lang="en-GB" sz="1100" u="none" cap="none" strike="noStrike">
                          <a:latin typeface="Arial"/>
                          <a:ea typeface="Arial"/>
                          <a:cs typeface="Arial"/>
                          <a:sym typeface="Arial"/>
                        </a:rPr>
                        <a:t>ur world</a:t>
                      </a:r>
                      <a:endParaRPr sz="1800"/>
                    </a:p>
                  </a:txBody>
                  <a:tcPr marT="45725" marB="45725" marR="91450" marL="91450" anchor="ctr">
                    <a:solidFill>
                      <a:schemeClr val="lt1"/>
                    </a:solidFill>
                  </a:tcPr>
                </a:tc>
                <a:tc hMerge="1"/>
                <a:tc>
                  <a:txBody>
                    <a:bodyPr/>
                    <a:lstStyle/>
                    <a:p>
                      <a:pPr indent="0" lvl="0" marL="0" marR="0" rtl="0" algn="ctr">
                        <a:lnSpc>
                          <a:spcPct val="100000"/>
                        </a:lnSpc>
                        <a:spcBef>
                          <a:spcPts val="0"/>
                        </a:spcBef>
                        <a:spcAft>
                          <a:spcPts val="0"/>
                        </a:spcAft>
                        <a:buClr>
                          <a:schemeClr val="dk1"/>
                        </a:buClr>
                        <a:buSzPts val="700"/>
                        <a:buFont typeface="Arial"/>
                        <a:buNone/>
                      </a:pPr>
                      <a:r>
                        <a:rPr b="1" lang="en-GB" sz="1100" u="none" cap="none" strike="noStrike">
                          <a:latin typeface="Arial"/>
                          <a:ea typeface="Arial"/>
                          <a:cs typeface="Arial"/>
                          <a:sym typeface="Arial"/>
                        </a:rPr>
                        <a:t>Topic</a:t>
                      </a:r>
                      <a:endParaRPr sz="1800"/>
                    </a:p>
                  </a:txBody>
                  <a:tcPr marT="45725" marB="45725" marR="91450" marL="91450" anchor="ctr">
                    <a:solidFill>
                      <a:schemeClr val="lt1"/>
                    </a:solidFill>
                  </a:tcPr>
                </a:tc>
              </a:tr>
              <a:tr h="1156625">
                <a:tc>
                  <a:txBody>
                    <a:bodyPr/>
                    <a:lstStyle/>
                    <a:p>
                      <a:pPr indent="0" lvl="0" marL="0" marR="0" rtl="0" algn="ctr">
                        <a:lnSpc>
                          <a:spcPct val="100000"/>
                        </a:lnSpc>
                        <a:spcBef>
                          <a:spcPts val="0"/>
                        </a:spcBef>
                        <a:spcAft>
                          <a:spcPts val="0"/>
                        </a:spcAft>
                        <a:buClr>
                          <a:schemeClr val="dk1"/>
                        </a:buClr>
                        <a:buSzPts val="700"/>
                        <a:buFont typeface="Arial"/>
                        <a:buNone/>
                      </a:pPr>
                      <a:r>
                        <a:rPr b="0" i="0" lang="en-GB" sz="700" u="none" cap="none" strike="noStrike">
                          <a:solidFill>
                            <a:schemeClr val="dk1"/>
                          </a:solidFill>
                          <a:latin typeface="Arial"/>
                          <a:ea typeface="Arial"/>
                          <a:cs typeface="Arial"/>
                          <a:sym typeface="Arial"/>
                        </a:rPr>
                        <a:t> We will put a range of socks in a tray (including thermal and other thick socks).  Children will wear them on hands to compare which makes hands warm, hot or cool etc.  We will also encourage children  to sort socks into different categories smallest to biggest, colours etc. </a:t>
                      </a:r>
                      <a:endParaRPr sz="700" u="none" cap="none" strike="noStrike">
                        <a:latin typeface="Arial"/>
                        <a:ea typeface="Arial"/>
                        <a:cs typeface="Arial"/>
                        <a:sym typeface="Arial"/>
                      </a:endParaRPr>
                    </a:p>
                  </a:txBody>
                  <a:tcPr marT="45725" marB="45725" marR="91450" marL="91450" anchor="ctr">
                    <a:solidFill>
                      <a:schemeClr val="lt1"/>
                    </a:solidFill>
                  </a:tcPr>
                </a:tc>
                <a:tc gridSpan="2">
                  <a:txBody>
                    <a:bodyPr/>
                    <a:lstStyle/>
                    <a:p>
                      <a:pPr indent="0" lvl="0" marL="0" marR="0" rtl="0" algn="ctr">
                        <a:lnSpc>
                          <a:spcPct val="100000"/>
                        </a:lnSpc>
                        <a:spcBef>
                          <a:spcPts val="0"/>
                        </a:spcBef>
                        <a:spcAft>
                          <a:spcPts val="0"/>
                        </a:spcAft>
                        <a:buClr>
                          <a:schemeClr val="dk1"/>
                        </a:buClr>
                        <a:buSzPts val="700"/>
                        <a:buFont typeface="Arial"/>
                        <a:buNone/>
                      </a:pPr>
                      <a:r>
                        <a:rPr lang="en-GB" sz="700" u="none" cap="none" strike="noStrike">
                          <a:solidFill>
                            <a:schemeClr val="dk1"/>
                          </a:solidFill>
                          <a:latin typeface="Arial"/>
                          <a:ea typeface="Arial"/>
                          <a:cs typeface="Arial"/>
                          <a:sym typeface="Arial"/>
                        </a:rPr>
                        <a:t>We will also find out about</a:t>
                      </a:r>
                      <a:r>
                        <a:rPr b="0" i="0" lang="en-GB" sz="700" u="none" cap="none" strike="noStrike">
                          <a:solidFill>
                            <a:schemeClr val="dk1"/>
                          </a:solidFill>
                          <a:latin typeface="Arial"/>
                          <a:ea typeface="Arial"/>
                          <a:cs typeface="Arial"/>
                          <a:sym typeface="Arial"/>
                        </a:rPr>
                        <a:t> the weather changes and how that affects our bodies.</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txBody>
                  <a:tcPr marT="45725" marB="45725" marR="91450" marL="91450" anchor="ctr">
                    <a:solidFill>
                      <a:schemeClr val="lt1"/>
                    </a:solidFill>
                  </a:tcPr>
                </a:tc>
                <a:tc hMerge="1"/>
                <a:tc>
                  <a:txBody>
                    <a:bodyPr/>
                    <a:lstStyle/>
                    <a:p>
                      <a:pPr indent="0" lvl="0" marL="0" marR="0" rtl="0" algn="ctr">
                        <a:lnSpc>
                          <a:spcPct val="100000"/>
                        </a:lnSpc>
                        <a:spcBef>
                          <a:spcPts val="0"/>
                        </a:spcBef>
                        <a:spcAft>
                          <a:spcPts val="0"/>
                        </a:spcAft>
                        <a:buClr>
                          <a:schemeClr val="dk1"/>
                        </a:buClr>
                        <a:buSzPts val="700"/>
                        <a:buFont typeface="Arial"/>
                        <a:buNone/>
                      </a:pPr>
                      <a:r>
                        <a:rPr lang="en-GB" sz="700" u="none" cap="none" strike="noStrike">
                          <a:solidFill>
                            <a:schemeClr val="dk1"/>
                          </a:solidFill>
                          <a:latin typeface="Arial"/>
                          <a:ea typeface="Arial"/>
                          <a:cs typeface="Arial"/>
                          <a:sym typeface="Arial"/>
                        </a:rPr>
                        <a:t>Summer is just around the corner! We have a brilliant topic to kick start this half term with an excellent learning opportunity to inspire and motivate. It is all linked to </a:t>
                      </a:r>
                      <a:r>
                        <a:rPr lang="en-GB" sz="700">
                          <a:latin typeface="Arial"/>
                          <a:ea typeface="Arial"/>
                          <a:cs typeface="Arial"/>
                          <a:sym typeface="Arial"/>
                        </a:rPr>
                        <a:t>“</a:t>
                      </a:r>
                      <a:r>
                        <a:rPr lang="en-GB" sz="700" u="none" cap="none" strike="noStrike">
                          <a:solidFill>
                            <a:schemeClr val="dk1"/>
                          </a:solidFill>
                          <a:latin typeface="Arial"/>
                          <a:ea typeface="Arial"/>
                          <a:cs typeface="Arial"/>
                          <a:sym typeface="Arial"/>
                        </a:rPr>
                        <a:t>Ocean Treasures</a:t>
                      </a:r>
                      <a:r>
                        <a:rPr lang="en-GB" sz="700">
                          <a:latin typeface="Arial"/>
                          <a:ea typeface="Arial"/>
                          <a:cs typeface="Arial"/>
                          <a:sym typeface="Arial"/>
                        </a:rPr>
                        <a:t>”</a:t>
                      </a:r>
                      <a:r>
                        <a:rPr lang="en-GB" sz="700" u="none" cap="none" strike="noStrike">
                          <a:solidFill>
                            <a:schemeClr val="dk1"/>
                          </a:solidFill>
                          <a:latin typeface="Arial"/>
                          <a:ea typeface="Arial"/>
                          <a:cs typeface="Arial"/>
                          <a:sym typeface="Arial"/>
                        </a:rPr>
                        <a:t>.</a:t>
                      </a:r>
                      <a:endParaRPr sz="700" u="none" cap="none" strike="noStrike">
                        <a:latin typeface="Arial"/>
                        <a:ea typeface="Arial"/>
                        <a:cs typeface="Arial"/>
                        <a:sym typeface="Arial"/>
                      </a:endParaRPr>
                    </a:p>
                  </a:txBody>
                  <a:tcPr marT="45725" marB="45725" marR="91450" marL="91450" anchor="ctr">
                    <a:solidFill>
                      <a:schemeClr val="lt1"/>
                    </a:solidFill>
                  </a:tcPr>
                </a:tc>
              </a:tr>
              <a:tr h="228600">
                <a:tc>
                  <a:txBody>
                    <a:bodyPr/>
                    <a:lstStyle/>
                    <a:p>
                      <a:pPr indent="0" lvl="0" marL="0" marR="0" rtl="0" algn="ctr">
                        <a:lnSpc>
                          <a:spcPct val="100000"/>
                        </a:lnSpc>
                        <a:spcBef>
                          <a:spcPts val="0"/>
                        </a:spcBef>
                        <a:spcAft>
                          <a:spcPts val="0"/>
                        </a:spcAft>
                        <a:buNone/>
                      </a:pPr>
                      <a:r>
                        <a:rPr b="1" lang="en-GB" sz="1100" u="none" cap="none" strike="noStrike">
                          <a:latin typeface="Arial"/>
                          <a:ea typeface="Arial"/>
                          <a:cs typeface="Arial"/>
                          <a:sym typeface="Arial"/>
                        </a:rPr>
                        <a:t>Art</a:t>
                      </a:r>
                      <a:endParaRPr sz="1800"/>
                    </a:p>
                  </a:txBody>
                  <a:tcPr marT="45725" marB="45725" marR="91450" marL="91450" anchor="ctr">
                    <a:solidFill>
                      <a:schemeClr val="lt1"/>
                    </a:solidFill>
                  </a:tcPr>
                </a:tc>
                <a:tc gridSpan="2">
                  <a:txBody>
                    <a:bodyPr/>
                    <a:lstStyle/>
                    <a:p>
                      <a:pPr indent="0" lvl="0" marL="0" marR="0" rtl="0" algn="ctr">
                        <a:lnSpc>
                          <a:spcPct val="100000"/>
                        </a:lnSpc>
                        <a:spcBef>
                          <a:spcPts val="0"/>
                        </a:spcBef>
                        <a:spcAft>
                          <a:spcPts val="0"/>
                        </a:spcAft>
                        <a:buNone/>
                      </a:pPr>
                      <a:r>
                        <a:rPr b="1" lang="en-GB" sz="1100" u="none" cap="none" strike="noStrike">
                          <a:latin typeface="Arial"/>
                          <a:ea typeface="Arial"/>
                          <a:cs typeface="Arial"/>
                          <a:sym typeface="Arial"/>
                        </a:rPr>
                        <a:t>Writing</a:t>
                      </a:r>
                      <a:endParaRPr sz="1800"/>
                    </a:p>
                  </a:txBody>
                  <a:tcPr marT="45725" marB="45725" marR="91450" marL="91450" anchor="ctr">
                    <a:solidFill>
                      <a:schemeClr val="lt1"/>
                    </a:solidFill>
                  </a:tcPr>
                </a:tc>
                <a:tc hMerge="1"/>
                <a:tc>
                  <a:txBody>
                    <a:bodyPr/>
                    <a:lstStyle/>
                    <a:p>
                      <a:pPr indent="0" lvl="0" marL="0" marR="0" rtl="0" algn="ctr">
                        <a:lnSpc>
                          <a:spcPct val="100000"/>
                        </a:lnSpc>
                        <a:spcBef>
                          <a:spcPts val="0"/>
                        </a:spcBef>
                        <a:spcAft>
                          <a:spcPts val="0"/>
                        </a:spcAft>
                        <a:buNone/>
                      </a:pPr>
                      <a:r>
                        <a:rPr b="1" lang="en-GB" sz="1100" u="none" cap="none" strike="noStrike">
                          <a:latin typeface="Arial"/>
                          <a:ea typeface="Arial"/>
                          <a:cs typeface="Arial"/>
                          <a:sym typeface="Arial"/>
                        </a:rPr>
                        <a:t>PE</a:t>
                      </a:r>
                      <a:endParaRPr sz="1800"/>
                    </a:p>
                  </a:txBody>
                  <a:tcPr marT="45725" marB="45725" marR="91450" marL="91450" anchor="ctr">
                    <a:solidFill>
                      <a:schemeClr val="lt1"/>
                    </a:solidFill>
                  </a:tcPr>
                </a:tc>
              </a:tr>
              <a:tr h="1184175">
                <a:tc>
                  <a:txBody>
                    <a:bodyPr/>
                    <a:lstStyle/>
                    <a:p>
                      <a:pPr indent="0" lvl="0" marL="0" marR="0" rtl="0" algn="ctr">
                        <a:lnSpc>
                          <a:spcPct val="100000"/>
                        </a:lnSpc>
                        <a:spcBef>
                          <a:spcPts val="0"/>
                        </a:spcBef>
                        <a:spcAft>
                          <a:spcPts val="0"/>
                        </a:spcAft>
                        <a:buClr>
                          <a:schemeClr val="dk1"/>
                        </a:buClr>
                        <a:buSzPts val="700"/>
                        <a:buFont typeface="Arial"/>
                        <a:buNone/>
                      </a:pPr>
                      <a:r>
                        <a:rPr lang="en-GB" sz="700" u="none" cap="none" strike="noStrike">
                          <a:solidFill>
                            <a:schemeClr val="dk1"/>
                          </a:solidFill>
                          <a:latin typeface="Arial"/>
                          <a:ea typeface="Arial"/>
                          <a:cs typeface="Arial"/>
                          <a:sym typeface="Arial"/>
                        </a:rPr>
                        <a:t>We will also be learning about</a:t>
                      </a:r>
                      <a:r>
                        <a:rPr b="0" i="0" lang="en-GB" sz="700" u="none" cap="none" strike="noStrike">
                          <a:solidFill>
                            <a:schemeClr val="dk1"/>
                          </a:solidFill>
                          <a:latin typeface="Arial"/>
                          <a:ea typeface="Arial"/>
                          <a:cs typeface="Arial"/>
                          <a:sym typeface="Arial"/>
                        </a:rPr>
                        <a:t> the artisanal techniques and use recycled materials such as wasted yarns from the industry to create organic textiles and </a:t>
                      </a:r>
                      <a:r>
                        <a:rPr lang="en-GB" sz="700" u="none" cap="none" strike="noStrike">
                          <a:solidFill>
                            <a:schemeClr val="dk1"/>
                          </a:solidFill>
                          <a:latin typeface="Arial"/>
                          <a:ea typeface="Arial"/>
                          <a:cs typeface="Arial"/>
                          <a:sym typeface="Arial"/>
                        </a:rPr>
                        <a:t>recreate some images linked to our theme. Our Artist of the half term is </a:t>
                      </a:r>
                      <a:r>
                        <a:rPr b="0" i="0" lang="en-GB" sz="700" u="none" cap="none" strike="noStrike">
                          <a:solidFill>
                            <a:schemeClr val="dk1"/>
                          </a:solidFill>
                          <a:latin typeface="Arial"/>
                          <a:ea typeface="Arial"/>
                          <a:cs typeface="Arial"/>
                          <a:sym typeface="Arial"/>
                        </a:rPr>
                        <a:t>Vanessa Barragao .</a:t>
                      </a:r>
                      <a:endParaRPr sz="700" u="none" cap="none" strike="noStrike">
                        <a:latin typeface="Arial"/>
                        <a:ea typeface="Arial"/>
                        <a:cs typeface="Arial"/>
                        <a:sym typeface="Arial"/>
                      </a:endParaRPr>
                    </a:p>
                  </a:txBody>
                  <a:tcPr marT="45725" marB="45725" marR="91450" marL="91450" anchor="ctr">
                    <a:solidFill>
                      <a:schemeClr val="lt1"/>
                    </a:solidFill>
                  </a:tcPr>
                </a:tc>
                <a:tc gridSpan="2">
                  <a:txBody>
                    <a:bodyPr/>
                    <a:lstStyle/>
                    <a:p>
                      <a:pPr indent="0" lvl="0" marL="0" marR="0" rtl="0" algn="ctr">
                        <a:lnSpc>
                          <a:spcPct val="100000"/>
                        </a:lnSpc>
                        <a:spcBef>
                          <a:spcPts val="0"/>
                        </a:spcBef>
                        <a:spcAft>
                          <a:spcPts val="0"/>
                        </a:spcAft>
                        <a:buNone/>
                      </a:pPr>
                      <a:r>
                        <a:rPr lang="en-GB" sz="700" u="none" cap="none" strike="noStrike">
                          <a:solidFill>
                            <a:schemeClr val="dk1"/>
                          </a:solidFill>
                          <a:latin typeface="Arial"/>
                          <a:ea typeface="Arial"/>
                          <a:cs typeface="Arial"/>
                          <a:sym typeface="Arial"/>
                        </a:rPr>
                        <a:t>In writing, </a:t>
                      </a:r>
                      <a:r>
                        <a:rPr lang="en-GB" sz="700">
                          <a:latin typeface="Arial"/>
                          <a:ea typeface="Arial"/>
                          <a:cs typeface="Arial"/>
                          <a:sym typeface="Arial"/>
                        </a:rPr>
                        <a:t>children</a:t>
                      </a:r>
                      <a:r>
                        <a:rPr b="0" i="0" lang="en-GB" sz="700" u="none" cap="none" strike="noStrike">
                          <a:solidFill>
                            <a:schemeClr val="dk1"/>
                          </a:solidFill>
                          <a:latin typeface="Arial"/>
                          <a:ea typeface="Arial"/>
                          <a:cs typeface="Arial"/>
                          <a:sym typeface="Arial"/>
                        </a:rPr>
                        <a:t> will be able to model letter writing including facts and ideas about themselves. </a:t>
                      </a:r>
                      <a:endParaRPr b="0"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0" i="0" lang="en-GB" sz="700" u="none" cap="none" strike="noStrike">
                          <a:solidFill>
                            <a:schemeClr val="dk1"/>
                          </a:solidFill>
                          <a:latin typeface="Arial"/>
                          <a:ea typeface="Arial"/>
                          <a:cs typeface="Arial"/>
                          <a:sym typeface="Arial"/>
                        </a:rPr>
                        <a:t>Children will be able to write a letter to their new teacher as a transitional piece of writing. .</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p>
                      <a:pPr indent="0" lvl="0" marL="0" marR="0" rtl="0" algn="ctr">
                        <a:lnSpc>
                          <a:spcPct val="100000"/>
                        </a:lnSpc>
                        <a:spcBef>
                          <a:spcPts val="0"/>
                        </a:spcBef>
                        <a:spcAft>
                          <a:spcPts val="0"/>
                        </a:spcAft>
                        <a:buNone/>
                      </a:pPr>
                      <a:r>
                        <a:t/>
                      </a:r>
                      <a:endParaRPr sz="700" u="none" cap="none" strike="noStrike">
                        <a:latin typeface="Arial"/>
                        <a:ea typeface="Arial"/>
                        <a:cs typeface="Arial"/>
                        <a:sym typeface="Arial"/>
                      </a:endParaRPr>
                    </a:p>
                  </a:txBody>
                  <a:tcPr marT="45725" marB="45725" marR="91450" marL="91450" anchor="ctr">
                    <a:solidFill>
                      <a:schemeClr val="lt1"/>
                    </a:solidFill>
                  </a:tcPr>
                </a:tc>
                <a:tc hMerge="1"/>
                <a:tc>
                  <a:txBody>
                    <a:bodyPr/>
                    <a:lstStyle/>
                    <a:p>
                      <a:pPr indent="0" lvl="0" marL="0" marR="0" rtl="0" algn="l">
                        <a:lnSpc>
                          <a:spcPct val="100000"/>
                        </a:lnSpc>
                        <a:spcBef>
                          <a:spcPts val="0"/>
                        </a:spcBef>
                        <a:spcAft>
                          <a:spcPts val="0"/>
                        </a:spcAft>
                        <a:buNone/>
                      </a:pPr>
                      <a:r>
                        <a:rPr lang="en-GB" sz="700">
                          <a:latin typeface="Arial"/>
                          <a:ea typeface="Arial"/>
                          <a:cs typeface="Arial"/>
                          <a:sym typeface="Arial"/>
                        </a:rPr>
                        <a:t>     </a:t>
                      </a:r>
                      <a:r>
                        <a:rPr lang="en-GB" sz="700" u="none" cap="none" strike="noStrike">
                          <a:solidFill>
                            <a:schemeClr val="dk1"/>
                          </a:solidFill>
                          <a:latin typeface="Arial"/>
                          <a:ea typeface="Arial"/>
                          <a:cs typeface="Arial"/>
                          <a:sym typeface="Arial"/>
                        </a:rPr>
                        <a:t>Reception PE is every </a:t>
                      </a:r>
                      <a:r>
                        <a:rPr lang="en-GB" sz="700">
                          <a:latin typeface="Arial"/>
                          <a:ea typeface="Arial"/>
                          <a:cs typeface="Arial"/>
                          <a:sym typeface="Arial"/>
                        </a:rPr>
                        <a:t>Wednesday</a:t>
                      </a:r>
                      <a:r>
                        <a:rPr lang="en-GB" sz="700" u="none" cap="none" strike="noStrike">
                          <a:solidFill>
                            <a:schemeClr val="dk1"/>
                          </a:solidFill>
                          <a:latin typeface="Arial"/>
                          <a:ea typeface="Arial"/>
                          <a:cs typeface="Arial"/>
                          <a:sym typeface="Arial"/>
                        </a:rPr>
                        <a:t> and </a:t>
                      </a:r>
                      <a:r>
                        <a:rPr lang="en-GB" sz="700">
                          <a:latin typeface="Arial"/>
                          <a:ea typeface="Arial"/>
                          <a:cs typeface="Arial"/>
                          <a:sym typeface="Arial"/>
                        </a:rPr>
                        <a:t>Friday.</a:t>
                      </a:r>
                      <a:endParaRPr/>
                    </a:p>
                    <a:p>
                      <a:pPr indent="0" lvl="0" marL="0" marR="0" rtl="0" algn="ctr">
                        <a:lnSpc>
                          <a:spcPct val="100000"/>
                        </a:lnSpc>
                        <a:spcBef>
                          <a:spcPts val="0"/>
                        </a:spcBef>
                        <a:spcAft>
                          <a:spcPts val="0"/>
                        </a:spcAft>
                        <a:buNone/>
                      </a:pPr>
                      <a:r>
                        <a:rPr lang="en-GB" sz="700" u="none" cap="none" strike="noStrike">
                          <a:solidFill>
                            <a:schemeClr val="dk1"/>
                          </a:solidFill>
                          <a:latin typeface="Arial"/>
                          <a:ea typeface="Arial"/>
                          <a:cs typeface="Arial"/>
                          <a:sym typeface="Arial"/>
                        </a:rPr>
                        <a:t> Please remember to come to school wearing suitable clothing for the everchanging weather.</a:t>
                      </a:r>
                      <a:endParaRPr sz="700" u="none" cap="none" strike="noStrike">
                        <a:latin typeface="Arial"/>
                        <a:ea typeface="Arial"/>
                        <a:cs typeface="Arial"/>
                        <a:sym typeface="Arial"/>
                      </a:endParaRPr>
                    </a:p>
                  </a:txBody>
                  <a:tcPr marT="45725" marB="45725" marR="91450" marL="91450" anchor="ctr">
                    <a:solidFill>
                      <a:schemeClr val="lt1"/>
                    </a:solidFill>
                  </a:tcPr>
                </a:tc>
              </a:tr>
            </a:tbl>
          </a:graphicData>
        </a:graphic>
      </p:graphicFrame>
      <p:grpSp>
        <p:nvGrpSpPr>
          <p:cNvPr id="87" name="Google Shape;87;p13"/>
          <p:cNvGrpSpPr/>
          <p:nvPr/>
        </p:nvGrpSpPr>
        <p:grpSpPr>
          <a:xfrm>
            <a:off x="180753" y="9383233"/>
            <a:ext cx="6491177" cy="396212"/>
            <a:chOff x="180753" y="9383233"/>
            <a:chExt cx="6491177" cy="396212"/>
          </a:xfrm>
        </p:grpSpPr>
        <p:sp>
          <p:nvSpPr>
            <p:cNvPr id="88" name="Google Shape;88;p13"/>
            <p:cNvSpPr/>
            <p:nvPr/>
          </p:nvSpPr>
          <p:spPr>
            <a:xfrm>
              <a:off x="180753" y="9383233"/>
              <a:ext cx="6491177" cy="382772"/>
            </a:xfrm>
            <a:prstGeom prst="rect">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Home - Victoria Primary Academy : Victoria Primary Academy" id="89" name="Google Shape;89;p13"/>
            <p:cNvPicPr preferRelativeResize="0"/>
            <p:nvPr/>
          </p:nvPicPr>
          <p:blipFill rotWithShape="1">
            <a:blip r:embed="rId4">
              <a:alphaModFix/>
            </a:blip>
            <a:srcRect b="0" l="0" r="0" t="0"/>
            <a:stretch/>
          </p:blipFill>
          <p:spPr>
            <a:xfrm>
              <a:off x="249282" y="9456905"/>
              <a:ext cx="793122" cy="235428"/>
            </a:xfrm>
            <a:prstGeom prst="rect">
              <a:avLst/>
            </a:prstGeom>
            <a:noFill/>
            <a:ln>
              <a:noFill/>
            </a:ln>
          </p:spPr>
        </p:pic>
        <p:pic>
          <p:nvPicPr>
            <p:cNvPr descr="What is Twitter?" id="90" name="Google Shape;90;p13"/>
            <p:cNvPicPr preferRelativeResize="0"/>
            <p:nvPr/>
          </p:nvPicPr>
          <p:blipFill rotWithShape="1">
            <a:blip r:embed="rId5">
              <a:alphaModFix/>
            </a:blip>
            <a:srcRect b="0" l="0" r="0" t="0"/>
            <a:stretch/>
          </p:blipFill>
          <p:spPr>
            <a:xfrm>
              <a:off x="6298711" y="9456905"/>
              <a:ext cx="305183" cy="235428"/>
            </a:xfrm>
            <a:prstGeom prst="rect">
              <a:avLst/>
            </a:prstGeom>
            <a:noFill/>
            <a:ln>
              <a:noFill/>
            </a:ln>
          </p:spPr>
        </p:pic>
        <p:pic>
          <p:nvPicPr>
            <p:cNvPr descr="Facebook - Wikipedia" id="91" name="Google Shape;91;p13"/>
            <p:cNvPicPr preferRelativeResize="0"/>
            <p:nvPr/>
          </p:nvPicPr>
          <p:blipFill rotWithShape="1">
            <a:blip r:embed="rId6">
              <a:alphaModFix/>
            </a:blip>
            <a:srcRect b="0" l="0" r="0" t="0"/>
            <a:stretch/>
          </p:blipFill>
          <p:spPr>
            <a:xfrm>
              <a:off x="5994830" y="9443052"/>
              <a:ext cx="249281" cy="249281"/>
            </a:xfrm>
            <a:prstGeom prst="rect">
              <a:avLst/>
            </a:prstGeom>
            <a:noFill/>
            <a:ln>
              <a:noFill/>
            </a:ln>
          </p:spPr>
        </p:pic>
        <p:sp>
          <p:nvSpPr>
            <p:cNvPr id="92" name="Google Shape;92;p13"/>
            <p:cNvSpPr txBox="1"/>
            <p:nvPr/>
          </p:nvSpPr>
          <p:spPr>
            <a:xfrm>
              <a:off x="1097005" y="9410113"/>
              <a:ext cx="50156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none" cap="none" strike="noStrike">
                  <a:solidFill>
                    <a:schemeClr val="dk1"/>
                  </a:solidFill>
                  <a:latin typeface="Arial"/>
                  <a:ea typeface="Arial"/>
                  <a:cs typeface="Arial"/>
                  <a:sym typeface="Arial"/>
                </a:rPr>
                <a:t>You can contact us via </a:t>
              </a:r>
              <a:r>
                <a:rPr b="0" i="0" lang="en-GB" sz="900" u="sng" cap="none" strike="noStrike">
                  <a:solidFill>
                    <a:schemeClr val="hlink"/>
                  </a:solidFill>
                  <a:latin typeface="Arial"/>
                  <a:ea typeface="Arial"/>
                  <a:cs typeface="Arial"/>
                  <a:sym typeface="Arial"/>
                  <a:hlinkClick r:id="rId7"/>
                </a:rPr>
                <a:t>info@vpaleeds.co.uk</a:t>
              </a:r>
              <a:r>
                <a:rPr b="0" i="0" lang="en-GB" sz="900" u="none" cap="none" strike="noStrike">
                  <a:solidFill>
                    <a:schemeClr val="dk1"/>
                  </a:solidFill>
                  <a:latin typeface="Arial"/>
                  <a:ea typeface="Arial"/>
                  <a:cs typeface="Arial"/>
                  <a:sym typeface="Arial"/>
                </a:rPr>
                <a:t> and follow us on Facebook and Twitter </a:t>
              </a: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900" u="none" cap="none" strike="noStrike">
                  <a:solidFill>
                    <a:schemeClr val="dk1"/>
                  </a:solidFill>
                  <a:latin typeface="Arial"/>
                  <a:ea typeface="Arial"/>
                  <a:cs typeface="Arial"/>
                  <a:sym typeface="Arial"/>
                </a:rPr>
                <a:t>for regular updates!</a:t>
              </a:r>
              <a:endParaRPr/>
            </a:p>
          </p:txBody>
        </p:sp>
        <p:pic>
          <p:nvPicPr>
            <p:cNvPr descr="How to Import an Old Email Account Into Gmail" id="93" name="Google Shape;93;p13"/>
            <p:cNvPicPr preferRelativeResize="0"/>
            <p:nvPr/>
          </p:nvPicPr>
          <p:blipFill rotWithShape="1">
            <a:blip r:embed="rId8">
              <a:alphaModFix/>
            </a:blip>
            <a:srcRect b="13925" l="26434" r="26046" t="10721"/>
            <a:stretch/>
          </p:blipFill>
          <p:spPr>
            <a:xfrm>
              <a:off x="5655663" y="9475499"/>
              <a:ext cx="271131" cy="198151"/>
            </a:xfrm>
            <a:prstGeom prst="rect">
              <a:avLst/>
            </a:prstGeom>
            <a:noFill/>
            <a:ln>
              <a:noFill/>
            </a:ln>
          </p:spPr>
        </p:pic>
      </p:grpSp>
      <p:grpSp>
        <p:nvGrpSpPr>
          <p:cNvPr id="94" name="Google Shape;94;p13"/>
          <p:cNvGrpSpPr/>
          <p:nvPr/>
        </p:nvGrpSpPr>
        <p:grpSpPr>
          <a:xfrm>
            <a:off x="157185" y="7867438"/>
            <a:ext cx="3371392" cy="1429862"/>
            <a:chOff x="157185" y="7663512"/>
            <a:chExt cx="3371392" cy="1630680"/>
          </a:xfrm>
        </p:grpSpPr>
        <p:sp>
          <p:nvSpPr>
            <p:cNvPr id="95" name="Google Shape;95;p13"/>
            <p:cNvSpPr/>
            <p:nvPr/>
          </p:nvSpPr>
          <p:spPr>
            <a:xfrm>
              <a:off x="180753" y="7663512"/>
              <a:ext cx="3152555" cy="1630680"/>
            </a:xfrm>
            <a:prstGeom prst="rect">
              <a:avLst/>
            </a:prstGeom>
            <a:solidFill>
              <a:schemeClr val="lt1"/>
            </a:solidFill>
            <a:ln cap="flat" cmpd="sng" w="381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alendar Cartoon Vector Illustration Hand Drawn Stock Vector (Royalty Free)  357444302" id="96" name="Google Shape;96;p13"/>
            <p:cNvPicPr preferRelativeResize="0"/>
            <p:nvPr/>
          </p:nvPicPr>
          <p:blipFill rotWithShape="1">
            <a:blip r:embed="rId9">
              <a:alphaModFix/>
            </a:blip>
            <a:srcRect b="18638" l="3728" r="4629" t="8804"/>
            <a:stretch/>
          </p:blipFill>
          <p:spPr>
            <a:xfrm>
              <a:off x="249282" y="7695650"/>
              <a:ext cx="664876" cy="475471"/>
            </a:xfrm>
            <a:prstGeom prst="rect">
              <a:avLst/>
            </a:prstGeom>
            <a:noFill/>
            <a:ln>
              <a:noFill/>
            </a:ln>
          </p:spPr>
        </p:pic>
        <p:sp>
          <p:nvSpPr>
            <p:cNvPr id="97" name="Google Shape;97;p13"/>
            <p:cNvSpPr txBox="1"/>
            <p:nvPr/>
          </p:nvSpPr>
          <p:spPr>
            <a:xfrm>
              <a:off x="914158" y="7779496"/>
              <a:ext cx="23865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Important Dates!</a:t>
              </a:r>
              <a:endParaRPr/>
            </a:p>
          </p:txBody>
        </p:sp>
        <p:sp>
          <p:nvSpPr>
            <p:cNvPr id="98" name="Google Shape;98;p13"/>
            <p:cNvSpPr txBox="1"/>
            <p:nvPr/>
          </p:nvSpPr>
          <p:spPr>
            <a:xfrm>
              <a:off x="157185" y="8255294"/>
              <a:ext cx="3371392" cy="49140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222222"/>
                </a:buClr>
                <a:buSzPts val="1100"/>
                <a:buFont typeface="Arial"/>
                <a:buChar char="•"/>
              </a:pPr>
              <a:r>
                <a:rPr lang="en-GB" sz="1100">
                  <a:solidFill>
                    <a:srgbClr val="222222"/>
                  </a:solidFill>
                  <a:latin typeface="Arial"/>
                  <a:ea typeface="Arial"/>
                  <a:cs typeface="Arial"/>
                  <a:sym typeface="Arial"/>
                </a:rPr>
                <a:t>Ju</a:t>
              </a:r>
              <a:r>
                <a:rPr lang="en-GB" sz="1100">
                  <a:solidFill>
                    <a:srgbClr val="222222"/>
                  </a:solidFill>
                </a:rPr>
                <a:t>ly</a:t>
              </a:r>
              <a:r>
                <a:rPr lang="en-GB" sz="1100">
                  <a:solidFill>
                    <a:srgbClr val="222222"/>
                  </a:solidFill>
                  <a:latin typeface="Arial"/>
                  <a:ea typeface="Arial"/>
                  <a:cs typeface="Arial"/>
                  <a:sym typeface="Arial"/>
                </a:rPr>
                <a:t> </a:t>
              </a:r>
              <a:r>
                <a:rPr lang="en-GB" sz="1100">
                  <a:solidFill>
                    <a:srgbClr val="222222"/>
                  </a:solidFill>
                </a:rPr>
                <a:t>4</a:t>
              </a:r>
              <a:r>
                <a:rPr baseline="30000" lang="en-GB" sz="1100">
                  <a:solidFill>
                    <a:srgbClr val="222222"/>
                  </a:solidFill>
                  <a:latin typeface="Arial"/>
                  <a:ea typeface="Arial"/>
                  <a:cs typeface="Arial"/>
                  <a:sym typeface="Arial"/>
                </a:rPr>
                <a:t>th</a:t>
              </a:r>
              <a:r>
                <a:rPr lang="en-GB" sz="1100">
                  <a:solidFill>
                    <a:srgbClr val="222222"/>
                  </a:solidFill>
                  <a:latin typeface="Arial"/>
                  <a:ea typeface="Arial"/>
                  <a:cs typeface="Arial"/>
                  <a:sym typeface="Arial"/>
                </a:rPr>
                <a:t> </a:t>
              </a:r>
              <a:r>
                <a:rPr b="0" i="0" lang="en-GB" sz="1100">
                  <a:solidFill>
                    <a:srgbClr val="222222"/>
                  </a:solidFill>
                  <a:latin typeface="Arial"/>
                  <a:ea typeface="Arial"/>
                  <a:cs typeface="Arial"/>
                  <a:sym typeface="Arial"/>
                </a:rPr>
                <a:t>: </a:t>
              </a:r>
              <a:r>
                <a:rPr lang="en-GB" sz="1100">
                  <a:solidFill>
                    <a:srgbClr val="222222"/>
                  </a:solidFill>
                  <a:latin typeface="Arial"/>
                  <a:ea typeface="Arial"/>
                  <a:cs typeface="Arial"/>
                  <a:sym typeface="Arial"/>
                </a:rPr>
                <a:t>Trip to cannon Hall</a:t>
              </a:r>
              <a:endParaRPr b="0" i="0" sz="1100">
                <a:solidFill>
                  <a:srgbClr val="222222"/>
                </a:solidFill>
                <a:latin typeface="Arial"/>
                <a:ea typeface="Arial"/>
                <a:cs typeface="Arial"/>
                <a:sym typeface="Arial"/>
              </a:endParaRPr>
            </a:p>
            <a:p>
              <a:pPr indent="-171450" lvl="0" marL="171450" marR="0" rtl="0" algn="l">
                <a:spcBef>
                  <a:spcPts val="0"/>
                </a:spcBef>
                <a:spcAft>
                  <a:spcPts val="0"/>
                </a:spcAft>
                <a:buClr>
                  <a:srgbClr val="222222"/>
                </a:buClr>
                <a:buSzPts val="1100"/>
                <a:buFont typeface="Arial"/>
                <a:buChar char="•"/>
              </a:pPr>
              <a:r>
                <a:rPr lang="en-GB" sz="1100">
                  <a:solidFill>
                    <a:srgbClr val="222222"/>
                  </a:solidFill>
                  <a:latin typeface="Arial"/>
                  <a:ea typeface="Arial"/>
                  <a:cs typeface="Arial"/>
                  <a:sym typeface="Arial"/>
                </a:rPr>
                <a:t>July </a:t>
              </a:r>
              <a:r>
                <a:rPr lang="en-GB" sz="1100">
                  <a:solidFill>
                    <a:srgbClr val="222222"/>
                  </a:solidFill>
                </a:rPr>
                <a:t>9-10 </a:t>
              </a:r>
              <a:r>
                <a:rPr baseline="30000" lang="en-GB" sz="1100">
                  <a:solidFill>
                    <a:srgbClr val="222222"/>
                  </a:solidFill>
                  <a:latin typeface="Arial"/>
                  <a:ea typeface="Arial"/>
                  <a:cs typeface="Arial"/>
                  <a:sym typeface="Arial"/>
                </a:rPr>
                <a:t>th</a:t>
              </a:r>
              <a:r>
                <a:rPr lang="en-GB" sz="1100">
                  <a:solidFill>
                    <a:srgbClr val="222222"/>
                  </a:solidFill>
                  <a:latin typeface="Arial"/>
                  <a:ea typeface="Arial"/>
                  <a:cs typeface="Arial"/>
                  <a:sym typeface="Arial"/>
                </a:rPr>
                <a:t> :Transition Days</a:t>
              </a:r>
              <a:endParaRPr b="0" i="0" sz="1100">
                <a:solidFill>
                  <a:srgbClr val="222222"/>
                </a:solidFill>
                <a:latin typeface="Arial"/>
                <a:ea typeface="Arial"/>
                <a:cs typeface="Arial"/>
                <a:sym typeface="Arial"/>
              </a:endParaRPr>
            </a:p>
          </p:txBody>
        </p:sp>
      </p:grpSp>
      <p:grpSp>
        <p:nvGrpSpPr>
          <p:cNvPr id="99" name="Google Shape;99;p13"/>
          <p:cNvGrpSpPr/>
          <p:nvPr/>
        </p:nvGrpSpPr>
        <p:grpSpPr>
          <a:xfrm>
            <a:off x="3514061" y="7851951"/>
            <a:ext cx="3147236" cy="1402151"/>
            <a:chOff x="3545961" y="7687792"/>
            <a:chExt cx="3147236" cy="1724047"/>
          </a:xfrm>
        </p:grpSpPr>
        <p:sp>
          <p:nvSpPr>
            <p:cNvPr id="100" name="Google Shape;100;p13"/>
            <p:cNvSpPr/>
            <p:nvPr/>
          </p:nvSpPr>
          <p:spPr>
            <a:xfrm>
              <a:off x="3545961" y="7704163"/>
              <a:ext cx="3147236" cy="1707676"/>
            </a:xfrm>
            <a:prstGeom prst="rect">
              <a:avLst/>
            </a:prstGeom>
            <a:solidFill>
              <a:schemeClr val="lt1"/>
            </a:solid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3"/>
            <p:cNvSpPr txBox="1"/>
            <p:nvPr/>
          </p:nvSpPr>
          <p:spPr>
            <a:xfrm>
              <a:off x="3646969" y="7779012"/>
              <a:ext cx="23865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Early Bird</a:t>
              </a:r>
              <a:endParaRPr/>
            </a:p>
          </p:txBody>
        </p:sp>
        <p:pic>
          <p:nvPicPr>
            <p:cNvPr descr="Alarm clock - Colortime Orange - Pylones" id="102" name="Google Shape;102;p13"/>
            <p:cNvPicPr preferRelativeResize="0"/>
            <p:nvPr/>
          </p:nvPicPr>
          <p:blipFill rotWithShape="1">
            <a:blip r:embed="rId10">
              <a:alphaModFix/>
            </a:blip>
            <a:srcRect b="0" l="0" r="0" t="0"/>
            <a:stretch/>
          </p:blipFill>
          <p:spPr>
            <a:xfrm>
              <a:off x="6033565" y="7687792"/>
              <a:ext cx="520993" cy="520993"/>
            </a:xfrm>
            <a:prstGeom prst="rect">
              <a:avLst/>
            </a:prstGeom>
            <a:noFill/>
            <a:ln>
              <a:noFill/>
            </a:ln>
          </p:spPr>
        </p:pic>
        <p:pic>
          <p:nvPicPr>
            <p:cNvPr descr="Sunrise PNG Clipart | PNG Mart" id="103" name="Google Shape;103;p13"/>
            <p:cNvPicPr preferRelativeResize="0"/>
            <p:nvPr/>
          </p:nvPicPr>
          <p:blipFill rotWithShape="1">
            <a:blip r:embed="rId11">
              <a:alphaModFix/>
            </a:blip>
            <a:srcRect b="0" l="0" r="0" t="0"/>
            <a:stretch/>
          </p:blipFill>
          <p:spPr>
            <a:xfrm>
              <a:off x="5166437" y="7687792"/>
              <a:ext cx="867128" cy="474311"/>
            </a:xfrm>
            <a:prstGeom prst="rect">
              <a:avLst/>
            </a:prstGeom>
            <a:noFill/>
            <a:ln>
              <a:noFill/>
            </a:ln>
          </p:spPr>
        </p:pic>
        <p:sp>
          <p:nvSpPr>
            <p:cNvPr id="104" name="Google Shape;104;p13"/>
            <p:cNvSpPr txBox="1"/>
            <p:nvPr/>
          </p:nvSpPr>
          <p:spPr>
            <a:xfrm>
              <a:off x="3574993" y="8147553"/>
              <a:ext cx="2979565"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Arial"/>
                  <a:ea typeface="Arial"/>
                  <a:cs typeface="Arial"/>
                  <a:sym typeface="Arial"/>
                </a:rPr>
                <a:t>Breakfast Club continues to be available for all children from 7.30am. Classroom doors open at 8.30am where early morning activities begin. </a:t>
              </a:r>
              <a:r>
                <a:rPr b="1" lang="en-GB" sz="1100">
                  <a:solidFill>
                    <a:schemeClr val="dk1"/>
                  </a:solidFill>
                  <a:latin typeface="Arial"/>
                  <a:ea typeface="Arial"/>
                  <a:cs typeface="Arial"/>
                  <a:sym typeface="Arial"/>
                </a:rPr>
                <a:t>Children need to be in class by 8.45am.</a:t>
              </a:r>
              <a:endParaRPr b="1" sz="1100">
                <a:solidFill>
                  <a:schemeClr val="dk1"/>
                </a:solidFill>
                <a:latin typeface="Arial"/>
                <a:ea typeface="Arial"/>
                <a:cs typeface="Arial"/>
                <a:sym typeface="Arial"/>
              </a:endParaRPr>
            </a:p>
          </p:txBody>
        </p:sp>
      </p:grpSp>
      <p:sp>
        <p:nvSpPr>
          <p:cNvPr id="105" name="Google Shape;105;p13"/>
          <p:cNvSpPr/>
          <p:nvPr/>
        </p:nvSpPr>
        <p:spPr>
          <a:xfrm>
            <a:off x="249282" y="5670395"/>
            <a:ext cx="6298712" cy="2023255"/>
          </a:xfrm>
          <a:prstGeom prst="rect">
            <a:avLst/>
          </a:prstGeom>
          <a:solidFill>
            <a:schemeClr val="lt1"/>
          </a:solid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We will be encouraging the children to read every day. Please listen to your children read at home or access Bug Club. </a:t>
            </a:r>
            <a:endParaRPr/>
          </a:p>
        </p:txBody>
      </p:sp>
      <p:pic>
        <p:nvPicPr>
          <p:cNvPr descr="Community Free Download Png Photo - Active Citizen In Your Community PNG  Image | Transparent PNG Free Download on SeekPNG" id="106" name="Google Shape;106;p13"/>
          <p:cNvPicPr preferRelativeResize="0"/>
          <p:nvPr/>
        </p:nvPicPr>
        <p:blipFill rotWithShape="1">
          <a:blip r:embed="rId12">
            <a:alphaModFix amt="20000"/>
          </a:blip>
          <a:srcRect b="0" l="0" r="0" t="0"/>
          <a:stretch/>
        </p:blipFill>
        <p:spPr>
          <a:xfrm>
            <a:off x="698233" y="5594772"/>
            <a:ext cx="5092995" cy="2105576"/>
          </a:xfrm>
          <a:prstGeom prst="rect">
            <a:avLst/>
          </a:prstGeom>
          <a:noFill/>
          <a:ln>
            <a:noFill/>
          </a:ln>
        </p:spPr>
      </p:pic>
      <p:sp>
        <p:nvSpPr>
          <p:cNvPr id="107" name="Google Shape;107;p13"/>
          <p:cNvSpPr txBox="1"/>
          <p:nvPr/>
        </p:nvSpPr>
        <p:spPr>
          <a:xfrm>
            <a:off x="1235915" y="5878364"/>
            <a:ext cx="419478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Adults at Home: We need YOU!</a:t>
            </a:r>
            <a:endParaRPr/>
          </a:p>
        </p:txBody>
      </p:sp>
      <p:pic>
        <p:nvPicPr>
          <p:cNvPr descr="Log Book Png Png - Clip Art Transparent Books, Png Download - kindpng" id="108" name="Google Shape;108;p13"/>
          <p:cNvPicPr preferRelativeResize="0"/>
          <p:nvPr/>
        </p:nvPicPr>
        <p:blipFill rotWithShape="1">
          <a:blip r:embed="rId13">
            <a:alphaModFix/>
          </a:blip>
          <a:srcRect b="0" l="0" r="0" t="0"/>
          <a:stretch/>
        </p:blipFill>
        <p:spPr>
          <a:xfrm>
            <a:off x="364007" y="5860363"/>
            <a:ext cx="391837" cy="401361"/>
          </a:xfrm>
          <a:prstGeom prst="rect">
            <a:avLst/>
          </a:prstGeom>
          <a:noFill/>
          <a:ln>
            <a:noFill/>
          </a:ln>
        </p:spPr>
      </p:pic>
      <p:pic>
        <p:nvPicPr>
          <p:cNvPr descr="1 To 10 Number Transparent PNG | PNG Mart" id="109" name="Google Shape;109;p13"/>
          <p:cNvPicPr preferRelativeResize="0"/>
          <p:nvPr/>
        </p:nvPicPr>
        <p:blipFill rotWithShape="1">
          <a:blip r:embed="rId14">
            <a:alphaModFix/>
          </a:blip>
          <a:srcRect b="0" l="0" r="0" t="0"/>
          <a:stretch/>
        </p:blipFill>
        <p:spPr>
          <a:xfrm>
            <a:off x="5901704" y="5830291"/>
            <a:ext cx="587005" cy="328723"/>
          </a:xfrm>
          <a:prstGeom prst="rect">
            <a:avLst/>
          </a:prstGeom>
          <a:noFill/>
          <a:ln>
            <a:noFill/>
          </a:ln>
        </p:spPr>
      </p:pic>
      <p:pic>
        <p:nvPicPr>
          <p:cNvPr descr="Writing PNG | PNG All" id="110" name="Google Shape;110;p13"/>
          <p:cNvPicPr preferRelativeResize="0"/>
          <p:nvPr/>
        </p:nvPicPr>
        <p:blipFill rotWithShape="1">
          <a:blip r:embed="rId15">
            <a:alphaModFix/>
          </a:blip>
          <a:srcRect b="0" l="0" r="0" t="0"/>
          <a:stretch/>
        </p:blipFill>
        <p:spPr>
          <a:xfrm>
            <a:off x="875472" y="5817834"/>
            <a:ext cx="498363" cy="498363"/>
          </a:xfrm>
          <a:prstGeom prst="rect">
            <a:avLst/>
          </a:prstGeom>
          <a:noFill/>
          <a:ln>
            <a:noFill/>
          </a:ln>
        </p:spPr>
      </p:pic>
      <p:pic>
        <p:nvPicPr>
          <p:cNvPr descr="Laptop PNG Images | Vector and PSD Files | Free Download on Pngtree" id="111" name="Google Shape;111;p13"/>
          <p:cNvPicPr preferRelativeResize="0"/>
          <p:nvPr/>
        </p:nvPicPr>
        <p:blipFill rotWithShape="1">
          <a:blip r:embed="rId16">
            <a:alphaModFix/>
          </a:blip>
          <a:srcRect b="20801" l="10612" r="11239" t="22299"/>
          <a:stretch/>
        </p:blipFill>
        <p:spPr>
          <a:xfrm>
            <a:off x="5497078" y="5915508"/>
            <a:ext cx="354613" cy="258194"/>
          </a:xfrm>
          <a:prstGeom prst="rect">
            <a:avLst/>
          </a:prstGeom>
          <a:noFill/>
          <a:ln>
            <a:noFill/>
          </a:ln>
        </p:spPr>
      </p:pic>
      <p:sp>
        <p:nvSpPr>
          <p:cNvPr id="112" name="Google Shape;112;p13"/>
          <p:cNvSpPr/>
          <p:nvPr/>
        </p:nvSpPr>
        <p:spPr>
          <a:xfrm>
            <a:off x="645843" y="6272843"/>
            <a:ext cx="5652869" cy="138499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GB" sz="1400">
                <a:solidFill>
                  <a:schemeClr val="dk1"/>
                </a:solidFill>
                <a:latin typeface="Arial Rounded"/>
                <a:ea typeface="Arial Rounded"/>
                <a:cs typeface="Arial Rounded"/>
                <a:sym typeface="Arial Rounded"/>
              </a:rPr>
              <a:t>We will be encouraging the children to read every day.</a:t>
            </a:r>
            <a:r>
              <a:rPr lang="en-GB" sz="1400">
                <a:solidFill>
                  <a:schemeClr val="dk1"/>
                </a:solidFill>
                <a:latin typeface="Calibri"/>
                <a:ea typeface="Calibri"/>
                <a:cs typeface="Calibri"/>
                <a:sym typeface="Calibri"/>
              </a:rPr>
              <a:t> </a:t>
            </a:r>
            <a:r>
              <a:rPr b="1" i="1" lang="en-GB" sz="1400">
                <a:solidFill>
                  <a:schemeClr val="dk1"/>
                </a:solidFill>
                <a:latin typeface="Calibri"/>
                <a:ea typeface="Calibri"/>
                <a:cs typeface="Calibri"/>
                <a:sym typeface="Calibri"/>
              </a:rPr>
              <a:t>Parents are asked to read with their children each night, if possible.</a:t>
            </a:r>
            <a:r>
              <a:rPr b="1" lang="en-GB" sz="1400">
                <a:solidFill>
                  <a:schemeClr val="dk1"/>
                </a:solidFill>
                <a:latin typeface="Arial Rounded"/>
                <a:ea typeface="Arial Rounded"/>
                <a:cs typeface="Arial Rounded"/>
                <a:sym typeface="Arial Rounded"/>
              </a:rPr>
              <a:t>Please listen to your children read at home and ask your child what sounds they have learned each week.</a:t>
            </a:r>
            <a:r>
              <a:rPr lang="en-GB" sz="1400">
                <a:solidFill>
                  <a:schemeClr val="dk1"/>
                </a:solidFill>
                <a:latin typeface="Calibri"/>
                <a:ea typeface="Calibri"/>
                <a:cs typeface="Calibri"/>
                <a:sym typeface="Calibri"/>
              </a:rPr>
              <a:t> </a:t>
            </a:r>
            <a:endParaRPr/>
          </a:p>
          <a:p>
            <a:pPr indent="0" lvl="0" marL="0" marR="0" rtl="0" algn="just">
              <a:spcBef>
                <a:spcPts val="0"/>
              </a:spcBef>
              <a:spcAft>
                <a:spcPts val="0"/>
              </a:spcAft>
              <a:buNone/>
            </a:pPr>
            <a:r>
              <a:rPr lang="en-GB" sz="1400">
                <a:solidFill>
                  <a:schemeClr val="dk1"/>
                </a:solidFill>
                <a:latin typeface="Calibri"/>
                <a:ea typeface="Calibri"/>
                <a:cs typeface="Calibri"/>
                <a:sym typeface="Calibri"/>
              </a:rPr>
              <a:t>Within Reception, children are given homework on a weekly basis. This will include weekly spellings, words to learn and maths work.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