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A6D5"/>
    <a:srgbClr val="D3C9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0" d="100"/>
          <a:sy n="70" d="100"/>
        </p:scale>
        <p:origin x="170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95535F-469B-4A1D-8779-D86C96A25611}" type="datetimeFigureOut">
              <a:rPr lang="en-GB" smtClean="0"/>
              <a:t>26/03/2024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91DFDF-BE9B-43F3-86BC-E0790FD21718}" type="slidenum">
              <a:rPr lang="en-GB" smtClean="0"/>
              <a:t>‹#›</a:t>
            </a:fld>
            <a:endParaRPr lang="en-GB"/>
          </a:p>
        </p:txBody>
      </p:sp>
    </p:spTree>
    <p:extLst>
      <p:ext uri="{BB962C8B-B14F-4D97-AF65-F5344CB8AC3E}">
        <p14:creationId xmlns:p14="http://schemas.microsoft.com/office/powerpoint/2010/main" val="1584554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95535F-469B-4A1D-8779-D86C96A25611}" type="datetimeFigureOut">
              <a:rPr lang="en-GB" smtClean="0"/>
              <a:t>26/03/2024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91DFDF-BE9B-43F3-86BC-E0790FD21718}" type="slidenum">
              <a:rPr lang="en-GB" smtClean="0"/>
              <a:t>‹#›</a:t>
            </a:fld>
            <a:endParaRPr lang="en-GB"/>
          </a:p>
        </p:txBody>
      </p:sp>
    </p:spTree>
    <p:extLst>
      <p:ext uri="{BB962C8B-B14F-4D97-AF65-F5344CB8AC3E}">
        <p14:creationId xmlns:p14="http://schemas.microsoft.com/office/powerpoint/2010/main" val="3407118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95535F-469B-4A1D-8779-D86C96A25611}" type="datetimeFigureOut">
              <a:rPr lang="en-GB" smtClean="0"/>
              <a:t>26/03/2024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91DFDF-BE9B-43F3-86BC-E0790FD21718}" type="slidenum">
              <a:rPr lang="en-GB" smtClean="0"/>
              <a:t>‹#›</a:t>
            </a:fld>
            <a:endParaRPr lang="en-GB"/>
          </a:p>
        </p:txBody>
      </p:sp>
    </p:spTree>
    <p:extLst>
      <p:ext uri="{BB962C8B-B14F-4D97-AF65-F5344CB8AC3E}">
        <p14:creationId xmlns:p14="http://schemas.microsoft.com/office/powerpoint/2010/main" val="983461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95535F-469B-4A1D-8779-D86C96A25611}" type="datetimeFigureOut">
              <a:rPr lang="en-GB" smtClean="0"/>
              <a:t>26/03/2024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91DFDF-BE9B-43F3-86BC-E0790FD21718}" type="slidenum">
              <a:rPr lang="en-GB" smtClean="0"/>
              <a:t>‹#›</a:t>
            </a:fld>
            <a:endParaRPr lang="en-GB"/>
          </a:p>
        </p:txBody>
      </p:sp>
    </p:spTree>
    <p:extLst>
      <p:ext uri="{BB962C8B-B14F-4D97-AF65-F5344CB8AC3E}">
        <p14:creationId xmlns:p14="http://schemas.microsoft.com/office/powerpoint/2010/main" val="2124527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95535F-469B-4A1D-8779-D86C96A25611}" type="datetimeFigureOut">
              <a:rPr lang="en-GB" smtClean="0"/>
              <a:t>26/03/2024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91DFDF-BE9B-43F3-86BC-E0790FD21718}" type="slidenum">
              <a:rPr lang="en-GB" smtClean="0"/>
              <a:t>‹#›</a:t>
            </a:fld>
            <a:endParaRPr lang="en-GB"/>
          </a:p>
        </p:txBody>
      </p:sp>
    </p:spTree>
    <p:extLst>
      <p:ext uri="{BB962C8B-B14F-4D97-AF65-F5344CB8AC3E}">
        <p14:creationId xmlns:p14="http://schemas.microsoft.com/office/powerpoint/2010/main" val="3866736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95535F-469B-4A1D-8779-D86C96A25611}" type="datetimeFigureOut">
              <a:rPr lang="en-GB" smtClean="0"/>
              <a:t>26/03/2024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91DFDF-BE9B-43F3-86BC-E0790FD21718}" type="slidenum">
              <a:rPr lang="en-GB" smtClean="0"/>
              <a:t>‹#›</a:t>
            </a:fld>
            <a:endParaRPr lang="en-GB"/>
          </a:p>
        </p:txBody>
      </p:sp>
    </p:spTree>
    <p:extLst>
      <p:ext uri="{BB962C8B-B14F-4D97-AF65-F5344CB8AC3E}">
        <p14:creationId xmlns:p14="http://schemas.microsoft.com/office/powerpoint/2010/main" val="29101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95535F-469B-4A1D-8779-D86C96A25611}" type="datetimeFigureOut">
              <a:rPr lang="en-GB" smtClean="0"/>
              <a:t>26/03/2024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091DFDF-BE9B-43F3-86BC-E0790FD21718}" type="slidenum">
              <a:rPr lang="en-GB" smtClean="0"/>
              <a:t>‹#›</a:t>
            </a:fld>
            <a:endParaRPr lang="en-GB"/>
          </a:p>
        </p:txBody>
      </p:sp>
    </p:spTree>
    <p:extLst>
      <p:ext uri="{BB962C8B-B14F-4D97-AF65-F5344CB8AC3E}">
        <p14:creationId xmlns:p14="http://schemas.microsoft.com/office/powerpoint/2010/main" val="3193084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95535F-469B-4A1D-8779-D86C96A25611}" type="datetimeFigureOut">
              <a:rPr lang="en-GB" smtClean="0"/>
              <a:t>26/03/2024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091DFDF-BE9B-43F3-86BC-E0790FD21718}" type="slidenum">
              <a:rPr lang="en-GB" smtClean="0"/>
              <a:t>‹#›</a:t>
            </a:fld>
            <a:endParaRPr lang="en-GB"/>
          </a:p>
        </p:txBody>
      </p:sp>
    </p:spTree>
    <p:extLst>
      <p:ext uri="{BB962C8B-B14F-4D97-AF65-F5344CB8AC3E}">
        <p14:creationId xmlns:p14="http://schemas.microsoft.com/office/powerpoint/2010/main" val="3859347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5535F-469B-4A1D-8779-D86C96A25611}" type="datetimeFigureOut">
              <a:rPr lang="en-GB" smtClean="0"/>
              <a:t>26/03/2024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091DFDF-BE9B-43F3-86BC-E0790FD21718}" type="slidenum">
              <a:rPr lang="en-GB" smtClean="0"/>
              <a:t>‹#›</a:t>
            </a:fld>
            <a:endParaRPr lang="en-GB"/>
          </a:p>
        </p:txBody>
      </p:sp>
    </p:spTree>
    <p:extLst>
      <p:ext uri="{BB962C8B-B14F-4D97-AF65-F5344CB8AC3E}">
        <p14:creationId xmlns:p14="http://schemas.microsoft.com/office/powerpoint/2010/main" val="89706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A95535F-469B-4A1D-8779-D86C96A25611}" type="datetimeFigureOut">
              <a:rPr lang="en-GB" smtClean="0"/>
              <a:t>26/03/2024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91DFDF-BE9B-43F3-86BC-E0790FD21718}" type="slidenum">
              <a:rPr lang="en-GB" smtClean="0"/>
              <a:t>‹#›</a:t>
            </a:fld>
            <a:endParaRPr lang="en-GB"/>
          </a:p>
        </p:txBody>
      </p:sp>
    </p:spTree>
    <p:extLst>
      <p:ext uri="{BB962C8B-B14F-4D97-AF65-F5344CB8AC3E}">
        <p14:creationId xmlns:p14="http://schemas.microsoft.com/office/powerpoint/2010/main" val="1017409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A95535F-469B-4A1D-8779-D86C96A25611}" type="datetimeFigureOut">
              <a:rPr lang="en-GB" smtClean="0"/>
              <a:t>26/03/2024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91DFDF-BE9B-43F3-86BC-E0790FD21718}" type="slidenum">
              <a:rPr lang="en-GB" smtClean="0"/>
              <a:t>‹#›</a:t>
            </a:fld>
            <a:endParaRPr lang="en-GB"/>
          </a:p>
        </p:txBody>
      </p:sp>
    </p:spTree>
    <p:extLst>
      <p:ext uri="{BB962C8B-B14F-4D97-AF65-F5344CB8AC3E}">
        <p14:creationId xmlns:p14="http://schemas.microsoft.com/office/powerpoint/2010/main" val="22450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A95535F-469B-4A1D-8779-D86C96A25611}" type="datetimeFigureOut">
              <a:rPr lang="en-GB" smtClean="0"/>
              <a:t>26/03/2024</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091DFDF-BE9B-43F3-86BC-E0790FD21718}" type="slidenum">
              <a:rPr lang="en-GB" smtClean="0"/>
              <a:t>‹#›</a:t>
            </a:fld>
            <a:endParaRPr lang="en-GB"/>
          </a:p>
        </p:txBody>
      </p:sp>
    </p:spTree>
    <p:extLst>
      <p:ext uri="{BB962C8B-B14F-4D97-AF65-F5344CB8AC3E}">
        <p14:creationId xmlns:p14="http://schemas.microsoft.com/office/powerpoint/2010/main" val="1363708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mailto:info@vpaleeds.co.uk" TargetMode="External"/><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8.png" descr="A picture containing flower, plant&#10;&#10;Description automatically generated">
            <a:extLst>
              <a:ext uri="{FF2B5EF4-FFF2-40B4-BE49-F238E27FC236}">
                <a16:creationId xmlns:a16="http://schemas.microsoft.com/office/drawing/2014/main" id="{E96CABB8-D86B-4AD4-8B53-C956569A034D}"/>
              </a:ext>
            </a:extLst>
          </p:cNvPr>
          <p:cNvPicPr/>
          <p:nvPr/>
        </p:nvPicPr>
        <p:blipFill rotWithShape="1">
          <a:blip r:embed="rId2">
            <a:alphaModFix amt="70000"/>
          </a:blip>
          <a:srcRect t="5340"/>
          <a:stretch/>
        </p:blipFill>
        <p:spPr>
          <a:xfrm>
            <a:off x="0" y="0"/>
            <a:ext cx="6858000" cy="9906000"/>
          </a:xfrm>
          <a:prstGeom prst="rect">
            <a:avLst/>
          </a:prstGeom>
          <a:ln/>
        </p:spPr>
      </p:pic>
      <p:sp>
        <p:nvSpPr>
          <p:cNvPr id="5" name="Rectangle 4">
            <a:extLst>
              <a:ext uri="{FF2B5EF4-FFF2-40B4-BE49-F238E27FC236}">
                <a16:creationId xmlns:a16="http://schemas.microsoft.com/office/drawing/2014/main" id="{2046936C-95AC-4659-8EB4-832170A866E6}"/>
              </a:ext>
            </a:extLst>
          </p:cNvPr>
          <p:cNvSpPr/>
          <p:nvPr/>
        </p:nvSpPr>
        <p:spPr>
          <a:xfrm>
            <a:off x="185964" y="311221"/>
            <a:ext cx="6486070" cy="584775"/>
          </a:xfrm>
          <a:prstGeom prst="rect">
            <a:avLst/>
          </a:prstGeom>
          <a:noFill/>
        </p:spPr>
        <p:txBody>
          <a:bodyPr wrap="none" lIns="91440" tIns="45720" rIns="91440" bIns="45720">
            <a:spAutoFit/>
          </a:bodyPr>
          <a:lstStyle/>
          <a:p>
            <a:pPr algn="ctr"/>
            <a:r>
              <a:rPr lang="en-US" sz="3200" b="1" cap="none" spc="0" dirty="0">
                <a:ln w="3175">
                  <a:solidFill>
                    <a:sysClr val="windowText" lastClr="000000"/>
                  </a:solidFill>
                </a:ln>
                <a:solidFill>
                  <a:srgbClr val="FF0000"/>
                </a:solidFill>
                <a:effectLst>
                  <a:outerShdw blurRad="38100" dist="19050" dir="2700000" algn="tl" rotWithShape="0">
                    <a:schemeClr val="dk1">
                      <a:alpha val="40000"/>
                    </a:schemeClr>
                  </a:outerShdw>
                </a:effectLst>
                <a:latin typeface="Debbie Hepplewhite Print Font" panose="03050602040000000000" pitchFamily="66" charset="0"/>
              </a:rPr>
              <a:t>Reception Summer 1 News</a:t>
            </a:r>
          </a:p>
        </p:txBody>
      </p:sp>
      <p:graphicFrame>
        <p:nvGraphicFramePr>
          <p:cNvPr id="7" name="Table 7">
            <a:extLst>
              <a:ext uri="{FF2B5EF4-FFF2-40B4-BE49-F238E27FC236}">
                <a16:creationId xmlns:a16="http://schemas.microsoft.com/office/drawing/2014/main" id="{E479B64B-AAF7-406B-8EAC-58687464F8DE}"/>
              </a:ext>
            </a:extLst>
          </p:cNvPr>
          <p:cNvGraphicFramePr>
            <a:graphicFrameLocks noGrp="1"/>
          </p:cNvGraphicFramePr>
          <p:nvPr>
            <p:extLst>
              <p:ext uri="{D42A27DB-BD31-4B8C-83A1-F6EECF244321}">
                <p14:modId xmlns:p14="http://schemas.microsoft.com/office/powerpoint/2010/main" val="1389716439"/>
              </p:ext>
            </p:extLst>
          </p:nvPr>
        </p:nvGraphicFramePr>
        <p:xfrm>
          <a:off x="297810" y="981929"/>
          <a:ext cx="6298712" cy="4443908"/>
        </p:xfrm>
        <a:graphic>
          <a:graphicData uri="http://schemas.openxmlformats.org/drawingml/2006/table">
            <a:tbl>
              <a:tblPr firstRow="1" bandRow="1">
                <a:tableStyleId>{5940675A-B579-460E-94D1-54222C63F5DA}</a:tableStyleId>
              </a:tblPr>
              <a:tblGrid>
                <a:gridCol w="2099570">
                  <a:extLst>
                    <a:ext uri="{9D8B030D-6E8A-4147-A177-3AD203B41FA5}">
                      <a16:colId xmlns:a16="http://schemas.microsoft.com/office/drawing/2014/main" val="3263090753"/>
                    </a:ext>
                  </a:extLst>
                </a:gridCol>
                <a:gridCol w="1049786">
                  <a:extLst>
                    <a:ext uri="{9D8B030D-6E8A-4147-A177-3AD203B41FA5}">
                      <a16:colId xmlns:a16="http://schemas.microsoft.com/office/drawing/2014/main" val="201116089"/>
                    </a:ext>
                  </a:extLst>
                </a:gridCol>
                <a:gridCol w="1049786">
                  <a:extLst>
                    <a:ext uri="{9D8B030D-6E8A-4147-A177-3AD203B41FA5}">
                      <a16:colId xmlns:a16="http://schemas.microsoft.com/office/drawing/2014/main" val="4268299641"/>
                    </a:ext>
                  </a:extLst>
                </a:gridCol>
                <a:gridCol w="2099570">
                  <a:extLst>
                    <a:ext uri="{9D8B030D-6E8A-4147-A177-3AD203B41FA5}">
                      <a16:colId xmlns:a16="http://schemas.microsoft.com/office/drawing/2014/main" val="584996329"/>
                    </a:ext>
                  </a:extLst>
                </a:gridCol>
              </a:tblGrid>
              <a:tr h="275387">
                <a:tc gridSpan="4">
                  <a:txBody>
                    <a:bodyPr/>
                    <a:lstStyle/>
                    <a:p>
                      <a:pPr algn="ctr"/>
                      <a:r>
                        <a:rPr lang="en-GB" sz="1400" b="1" dirty="0">
                          <a:effectLst>
                            <a:outerShdw blurRad="38100" dist="38100" dir="2700000" algn="tl">
                              <a:srgbClr val="000000">
                                <a:alpha val="43137"/>
                              </a:srgbClr>
                            </a:outerShdw>
                          </a:effectLst>
                          <a:latin typeface="Debbie Hepplewhite Print Font" panose="03050602040000000000" pitchFamily="66" charset="0"/>
                        </a:rPr>
                        <a:t>We will be learning…</a:t>
                      </a:r>
                    </a:p>
                  </a:txBody>
                  <a:tcPr anchor="ctr">
                    <a:solidFill>
                      <a:srgbClr val="ADA6D5"/>
                    </a:solidFill>
                  </a:tcPr>
                </a:tc>
                <a:tc hMerge="1">
                  <a:txBody>
                    <a:bodyPr/>
                    <a:lstStyle/>
                    <a:p>
                      <a:pPr algn="ctr"/>
                      <a:endParaRPr lang="en-GB" sz="1100" dirty="0">
                        <a:latin typeface="Debbie Hepplewhite Print Font" panose="03050602040000000000" pitchFamily="66" charset="0"/>
                      </a:endParaRPr>
                    </a:p>
                  </a:txBody>
                  <a:tcPr anchor="ctr"/>
                </a:tc>
                <a:tc hMerge="1">
                  <a:txBody>
                    <a:bodyPr/>
                    <a:lstStyle/>
                    <a:p>
                      <a:endParaRPr lang="en-GB"/>
                    </a:p>
                  </a:txBody>
                  <a:tcPr/>
                </a:tc>
                <a:tc hMerge="1">
                  <a:txBody>
                    <a:bodyPr/>
                    <a:lstStyle/>
                    <a:p>
                      <a:pPr algn="ctr"/>
                      <a:endParaRPr lang="en-GB" sz="1050" dirty="0">
                        <a:latin typeface="Debbie Hepplewhite Print Font" panose="03050602040000000000" pitchFamily="66" charset="0"/>
                      </a:endParaRPr>
                    </a:p>
                  </a:txBody>
                  <a:tcPr anchor="ctr"/>
                </a:tc>
                <a:extLst>
                  <a:ext uri="{0D108BD9-81ED-4DB2-BD59-A6C34878D82A}">
                    <a16:rowId xmlns:a16="http://schemas.microsoft.com/office/drawing/2014/main" val="59623314"/>
                  </a:ext>
                </a:extLst>
              </a:tr>
              <a:tr h="234079">
                <a:tc gridSpan="2">
                  <a:txBody>
                    <a:bodyPr/>
                    <a:lstStyle/>
                    <a:p>
                      <a:pPr algn="ctr"/>
                      <a:r>
                        <a:rPr lang="en-GB" sz="1100" b="1" dirty="0">
                          <a:latin typeface="Debbie Hepplewhite Print Font" panose="03050602040000000000" pitchFamily="66" charset="0"/>
                        </a:rPr>
                        <a:t>Maths</a:t>
                      </a:r>
                    </a:p>
                  </a:txBody>
                  <a:tcPr anchor="ctr">
                    <a:solidFill>
                      <a:schemeClr val="bg1"/>
                    </a:solidFill>
                  </a:tcPr>
                </a:tc>
                <a:tc hMerge="1">
                  <a:txBody>
                    <a:bodyPr/>
                    <a:lstStyle/>
                    <a:p>
                      <a:endParaRPr lang="en-GB" dirty="0"/>
                    </a:p>
                  </a:txBody>
                  <a:tcPr/>
                </a:tc>
                <a:tc gridSpan="2">
                  <a:txBody>
                    <a:bodyPr/>
                    <a:lstStyle/>
                    <a:p>
                      <a:pPr algn="ctr"/>
                      <a:r>
                        <a:rPr lang="en-US" sz="1100" b="1" dirty="0">
                          <a:latin typeface="Debbie Hepplewhite Print Font" panose="03050602040000000000" pitchFamily="66" charset="0"/>
                        </a:rPr>
                        <a:t>P</a:t>
                      </a:r>
                      <a:r>
                        <a:rPr lang="en-GB" sz="1100" b="1" dirty="0">
                          <a:latin typeface="Debbie Hepplewhite Print Font" panose="03050602040000000000" pitchFamily="66" charset="0"/>
                        </a:rPr>
                        <a:t>honics</a:t>
                      </a:r>
                    </a:p>
                  </a:txBody>
                  <a:tcPr anchor="ctr">
                    <a:solidFill>
                      <a:schemeClr val="bg1"/>
                    </a:solidFill>
                  </a:tcPr>
                </a:tc>
                <a:tc hMerge="1">
                  <a:txBody>
                    <a:bodyPr/>
                    <a:lstStyle/>
                    <a:p>
                      <a:endParaRPr lang="en-GB"/>
                    </a:p>
                  </a:txBody>
                  <a:tcPr/>
                </a:tc>
                <a:extLst>
                  <a:ext uri="{0D108BD9-81ED-4DB2-BD59-A6C34878D82A}">
                    <a16:rowId xmlns:a16="http://schemas.microsoft.com/office/drawing/2014/main" val="3647163562"/>
                  </a:ext>
                </a:extLst>
              </a:tr>
              <a:tr h="798622">
                <a:tc gridSpan="2">
                  <a:txBody>
                    <a:bodyPr/>
                    <a:lstStyle/>
                    <a:p>
                      <a:pPr algn="ctr"/>
                      <a:endParaRPr lang="en-GB" sz="800" b="0" dirty="0">
                        <a:latin typeface="Debbie Hepplewhite Print Font" panose="03050602040000000000" pitchFamily="66" charset="0"/>
                      </a:endParaRPr>
                    </a:p>
                    <a:p>
                      <a:pPr algn="ctr" rtl="0"/>
                      <a:r>
                        <a:rPr lang="en-GB" sz="800" b="0" kern="1200" dirty="0">
                          <a:solidFill>
                            <a:schemeClr val="tx1"/>
                          </a:solidFill>
                          <a:effectLst/>
                          <a:latin typeface="Debbie Hepplewhite Print Font" panose="03050602040000000000" pitchFamily="66" charset="0"/>
                          <a:ea typeface="+mn-ea"/>
                          <a:cs typeface="+mn-cs"/>
                        </a:rPr>
                        <a:t>Within maths, our focus </a:t>
                      </a:r>
                      <a:r>
                        <a:rPr lang="en-US" sz="800" b="0" i="0" u="none" strike="noStrike" kern="1200" dirty="0">
                          <a:solidFill>
                            <a:schemeClr val="tx1"/>
                          </a:solidFill>
                          <a:effectLst/>
                          <a:latin typeface="Debbie Hepplewhite Print Font" panose="03050602040000000000" pitchFamily="66" charset="0"/>
                          <a:ea typeface="+mn-ea"/>
                          <a:cs typeface="+mn-cs"/>
                        </a:rPr>
                        <a:t>is to practically solve problems involving multiplication and division</a:t>
                      </a:r>
                      <a:endParaRPr lang="en-US" sz="800" b="0" dirty="0">
                        <a:effectLst/>
                        <a:latin typeface="Debbie Hepplewhite Print Font" panose="03050602040000000000" pitchFamily="66" charset="0"/>
                      </a:endParaRPr>
                    </a:p>
                    <a:p>
                      <a:pPr algn="ctr" rtl="0"/>
                      <a:r>
                        <a:rPr lang="en-US" sz="800" b="0" i="0" u="none" strike="noStrike" kern="1200" dirty="0">
                          <a:solidFill>
                            <a:schemeClr val="tx1"/>
                          </a:solidFill>
                          <a:effectLst/>
                          <a:latin typeface="Debbie Hepplewhite Print Font" panose="03050602040000000000" pitchFamily="66" charset="0"/>
                          <a:ea typeface="+mn-ea"/>
                          <a:cs typeface="+mn-cs"/>
                        </a:rPr>
                        <a:t>Our little gems will practically solve problems involving doubles and halves. Our children will identify equal and unequal groups and understand that halving is the inverse of doubling.</a:t>
                      </a:r>
                      <a:endParaRPr lang="en-US" sz="800" b="0" dirty="0">
                        <a:effectLst/>
                        <a:latin typeface="Debbie Hepplewhite Print Font" panose="03050602040000000000" pitchFamily="66" charset="0"/>
                      </a:endParaRPr>
                    </a:p>
                  </a:txBody>
                  <a:tcPr anchor="ctr">
                    <a:solidFill>
                      <a:schemeClr val="bg1"/>
                    </a:solidFill>
                  </a:tcPr>
                </a:tc>
                <a:tc hMerge="1">
                  <a:txBody>
                    <a:bodyPr/>
                    <a:lstStyle/>
                    <a:p>
                      <a:endParaRPr lang="en-GB"/>
                    </a:p>
                  </a:txBody>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800" kern="1200" dirty="0">
                          <a:solidFill>
                            <a:schemeClr val="tx1"/>
                          </a:solidFill>
                          <a:effectLst/>
                          <a:latin typeface="Debbie Hepplewhite Print Font" panose="03050602040000000000" pitchFamily="66" charset="0"/>
                          <a:ea typeface="+mn-ea"/>
                          <a:cs typeface="+mn-cs"/>
                        </a:rPr>
                        <a:t>In Phonics we will be covering the next set of sounds starting with ar,or,ur,ow,oi,ear,air,ure,er,and focus on this terms common exception words </a:t>
                      </a:r>
                      <a:r>
                        <a:rPr lang="en-GB" sz="800" kern="1200" dirty="0" err="1">
                          <a:solidFill>
                            <a:schemeClr val="tx1"/>
                          </a:solidFill>
                          <a:effectLst/>
                          <a:latin typeface="Debbie Hepplewhite Print Font" panose="03050602040000000000" pitchFamily="66" charset="0"/>
                          <a:ea typeface="+mn-ea"/>
                          <a:cs typeface="+mn-cs"/>
                        </a:rPr>
                        <a:t>some,one,said,come,do,so,were,when,have</a:t>
                      </a:r>
                      <a:r>
                        <a:rPr lang="en-GB" sz="800" kern="1200" dirty="0">
                          <a:solidFill>
                            <a:schemeClr val="tx1"/>
                          </a:solidFill>
                          <a:effectLst/>
                          <a:latin typeface="Debbie Hepplewhite Print Font" panose="03050602040000000000" pitchFamily="66" charset="0"/>
                          <a:ea typeface="+mn-ea"/>
                          <a:cs typeface="+mn-cs"/>
                        </a:rPr>
                        <a:t> ,</a:t>
                      </a:r>
                      <a:r>
                        <a:rPr lang="en-GB" sz="800" kern="1200" dirty="0" err="1">
                          <a:solidFill>
                            <a:schemeClr val="tx1"/>
                          </a:solidFill>
                          <a:effectLst/>
                          <a:latin typeface="Debbie Hepplewhite Print Font" panose="03050602040000000000" pitchFamily="66" charset="0"/>
                          <a:ea typeface="+mn-ea"/>
                          <a:cs typeface="+mn-cs"/>
                        </a:rPr>
                        <a:t>there,out,like,little,what</a:t>
                      </a:r>
                      <a:r>
                        <a:rPr lang="en-GB" sz="800" kern="1200" dirty="0">
                          <a:solidFill>
                            <a:schemeClr val="tx1"/>
                          </a:solidFill>
                          <a:effectLst/>
                          <a:latin typeface="Debbie Hepplewhite Print Font" panose="03050602040000000000" pitchFamily="66" charset="0"/>
                          <a:ea typeface="+mn-ea"/>
                          <a:cs typeface="+mn-cs"/>
                        </a:rPr>
                        <a:t>.</a:t>
                      </a:r>
                    </a:p>
                    <a:p>
                      <a:pPr algn="ctr"/>
                      <a:endParaRPr lang="en-GB" sz="800" b="1" dirty="0">
                        <a:latin typeface="Debbie Hepplewhite Print Font" panose="03050602040000000000" pitchFamily="66" charset="0"/>
                      </a:endParaRPr>
                    </a:p>
                  </a:txBody>
                  <a:tcPr anchor="ctr">
                    <a:solidFill>
                      <a:schemeClr val="bg1"/>
                    </a:solidFill>
                  </a:tcPr>
                </a:tc>
                <a:tc hMerge="1">
                  <a:txBody>
                    <a:bodyPr/>
                    <a:lstStyle/>
                    <a:p>
                      <a:endParaRPr lang="en-GB"/>
                    </a:p>
                  </a:txBody>
                  <a:tcPr/>
                </a:tc>
                <a:extLst>
                  <a:ext uri="{0D108BD9-81ED-4DB2-BD59-A6C34878D82A}">
                    <a16:rowId xmlns:a16="http://schemas.microsoft.com/office/drawing/2014/main" val="2719857924"/>
                  </a:ext>
                </a:extLst>
              </a:tr>
              <a:tr h="192771">
                <a:tc>
                  <a:txBody>
                    <a:bodyPr/>
                    <a:lstStyle/>
                    <a:p>
                      <a:pPr algn="ctr"/>
                      <a:r>
                        <a:rPr lang="en-GB" sz="800" b="1" dirty="0">
                          <a:latin typeface="Debbie Hepplewhite Print Font" panose="03050602040000000000" pitchFamily="66" charset="0"/>
                        </a:rPr>
                        <a:t>Science</a:t>
                      </a:r>
                    </a:p>
                  </a:txBody>
                  <a:tcPr anchor="ctr">
                    <a:solidFill>
                      <a:schemeClr val="bg1"/>
                    </a:solidFill>
                  </a:tcPr>
                </a:tc>
                <a:tc gridSpan="2">
                  <a:txBody>
                    <a:bodyPr/>
                    <a:lstStyle/>
                    <a:p>
                      <a:pPr algn="ctr"/>
                      <a:r>
                        <a:rPr lang="en-US" sz="800" b="1" dirty="0">
                          <a:latin typeface="Debbie Hepplewhite Print Font" panose="03050602040000000000" pitchFamily="66" charset="0"/>
                        </a:rPr>
                        <a:t>R</a:t>
                      </a:r>
                      <a:r>
                        <a:rPr lang="en-GB" sz="800" b="1" dirty="0">
                          <a:latin typeface="Debbie Hepplewhite Print Font" panose="03050602040000000000" pitchFamily="66" charset="0"/>
                        </a:rPr>
                        <a:t>E/Our world</a:t>
                      </a:r>
                    </a:p>
                  </a:txBody>
                  <a:tcPr anchor="ctr">
                    <a:solidFill>
                      <a:schemeClr val="bg1"/>
                    </a:solidFill>
                  </a:tcPr>
                </a:tc>
                <a:tc hMerge="1">
                  <a:txBody>
                    <a:bodyPr/>
                    <a:lstStyle/>
                    <a:p>
                      <a:endParaRPr lang="en-GB"/>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1" dirty="0">
                          <a:latin typeface="Debbie Hepplewhite Print Font" panose="03050602040000000000" pitchFamily="66" charset="0"/>
                        </a:rPr>
                        <a:t>T</a:t>
                      </a:r>
                      <a:r>
                        <a:rPr lang="en-GB" sz="800" b="1" dirty="0">
                          <a:latin typeface="Debbie Hepplewhite Print Font" panose="03050602040000000000" pitchFamily="66" charset="0"/>
                        </a:rPr>
                        <a:t>opic</a:t>
                      </a:r>
                    </a:p>
                  </a:txBody>
                  <a:tcPr anchor="ctr">
                    <a:solidFill>
                      <a:schemeClr val="bg1"/>
                    </a:solidFill>
                  </a:tcPr>
                </a:tc>
                <a:extLst>
                  <a:ext uri="{0D108BD9-81ED-4DB2-BD59-A6C34878D82A}">
                    <a16:rowId xmlns:a16="http://schemas.microsoft.com/office/drawing/2014/main" val="3399778454"/>
                  </a:ext>
                </a:extLst>
              </a:tr>
              <a:tr h="1156625">
                <a:tc>
                  <a:txBody>
                    <a:bodyPr/>
                    <a:lstStyle/>
                    <a:p>
                      <a:pPr algn="ctr" rtl="0"/>
                      <a:r>
                        <a:rPr lang="en-GB" sz="800" kern="1200" dirty="0">
                          <a:solidFill>
                            <a:schemeClr val="tx1"/>
                          </a:solidFill>
                          <a:effectLst/>
                          <a:latin typeface="Debbie Hepplewhite Print Font" panose="03050602040000000000" pitchFamily="66" charset="0"/>
                          <a:ea typeface="+mn-ea"/>
                          <a:cs typeface="+mn-cs"/>
                        </a:rPr>
                        <a:t>In Science, we will be discussing about </a:t>
                      </a:r>
                      <a:r>
                        <a:rPr lang="en-US" sz="800" b="0" i="0" u="none" strike="noStrike" kern="1200" dirty="0">
                          <a:solidFill>
                            <a:schemeClr val="tx1"/>
                          </a:solidFill>
                          <a:effectLst/>
                          <a:latin typeface="Debbie Hepplewhite Print Font" panose="03050602040000000000" pitchFamily="66" charset="0"/>
                          <a:ea typeface="+mn-ea"/>
                          <a:cs typeface="+mn-cs"/>
                        </a:rPr>
                        <a:t>dinosaurs and look closely on pictures of the natural world around us.</a:t>
                      </a:r>
                      <a:endParaRPr lang="en-US" sz="800" b="0" dirty="0">
                        <a:effectLst/>
                        <a:latin typeface="Debbie Hepplewhite Print Font" panose="03050602040000000000" pitchFamily="66" charset="0"/>
                      </a:endParaRPr>
                    </a:p>
                  </a:txBody>
                  <a:tcPr anchor="ctr">
                    <a:solidFill>
                      <a:schemeClr val="bg1"/>
                    </a:solidFill>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800" kern="1200" dirty="0">
                          <a:solidFill>
                            <a:schemeClr val="tx1"/>
                          </a:solidFill>
                          <a:effectLst/>
                          <a:latin typeface="Debbie Hepplewhite Print Font" panose="03050602040000000000" pitchFamily="66" charset="0"/>
                          <a:ea typeface="+mn-ea"/>
                          <a:cs typeface="+mn-cs"/>
                        </a:rPr>
                        <a:t>We will also find out how we </a:t>
                      </a:r>
                      <a:r>
                        <a:rPr lang="en-US" sz="800" b="0" i="0" u="none" strike="noStrike" kern="1200" dirty="0">
                          <a:solidFill>
                            <a:schemeClr val="tx1"/>
                          </a:solidFill>
                          <a:effectLst/>
                          <a:latin typeface="Debbie Hepplewhite Print Font" panose="03050602040000000000" pitchFamily="66" charset="0"/>
                          <a:ea typeface="+mn-ea"/>
                          <a:cs typeface="+mn-cs"/>
                        </a:rPr>
                        <a:t>can stay motivated to achieve a challenge and discuss about our dreams and aspirations.</a:t>
                      </a:r>
                      <a:endParaRPr lang="en-GB" sz="800" dirty="0">
                        <a:latin typeface="Debbie Hepplewhite Print Font" panose="03050602040000000000" pitchFamily="66" charset="0"/>
                      </a:endParaRPr>
                    </a:p>
                  </a:txBody>
                  <a:tcPr anchor="ctr">
                    <a:solidFill>
                      <a:schemeClr val="bg1"/>
                    </a:solidFill>
                  </a:tcPr>
                </a:tc>
                <a:tc hMerge="1">
                  <a:txBody>
                    <a:bodyPr/>
                    <a:lstStyle/>
                    <a:p>
                      <a:endParaRPr lang="en-GB"/>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800" kern="1200" dirty="0">
                          <a:solidFill>
                            <a:schemeClr val="tx1"/>
                          </a:solidFill>
                          <a:effectLst/>
                          <a:latin typeface="Debbie Hepplewhite Print Font" panose="03050602040000000000" pitchFamily="66" charset="0"/>
                          <a:ea typeface="+mn-ea"/>
                          <a:cs typeface="+mn-cs"/>
                        </a:rPr>
                        <a:t>Summer is just around the corner!  We have a brilliant topic to kick start this half term with an excellent learning opportunity to inspire and motivate. It is all linked to Animal Antics!</a:t>
                      </a:r>
                      <a:endParaRPr lang="en-GB" sz="800" dirty="0">
                        <a:latin typeface="Debbie Hepplewhite Print Font" panose="03050602040000000000" pitchFamily="66" charset="0"/>
                      </a:endParaRPr>
                    </a:p>
                  </a:txBody>
                  <a:tcPr anchor="ctr">
                    <a:solidFill>
                      <a:schemeClr val="bg1"/>
                    </a:solidFill>
                  </a:tcPr>
                </a:tc>
                <a:extLst>
                  <a:ext uri="{0D108BD9-81ED-4DB2-BD59-A6C34878D82A}">
                    <a16:rowId xmlns:a16="http://schemas.microsoft.com/office/drawing/2014/main" val="3125429036"/>
                  </a:ext>
                </a:extLst>
              </a:tr>
              <a:tr h="234079">
                <a:tc>
                  <a:txBody>
                    <a:bodyPr/>
                    <a:lstStyle/>
                    <a:p>
                      <a:pPr algn="ctr"/>
                      <a:r>
                        <a:rPr lang="en-GB" sz="1100" b="1" dirty="0">
                          <a:latin typeface="Debbie Hepplewhite Print Font" panose="03050602040000000000" pitchFamily="66" charset="0"/>
                        </a:rPr>
                        <a:t>Art</a:t>
                      </a:r>
                    </a:p>
                  </a:txBody>
                  <a:tcPr anchor="ctr">
                    <a:solidFill>
                      <a:schemeClr val="bg1"/>
                    </a:solidFill>
                  </a:tcPr>
                </a:tc>
                <a:tc gridSpan="2">
                  <a:txBody>
                    <a:bodyPr/>
                    <a:lstStyle/>
                    <a:p>
                      <a:pPr algn="ctr"/>
                      <a:r>
                        <a:rPr lang="en-US" sz="1100" b="1" dirty="0">
                          <a:latin typeface="Debbie Hepplewhite Print Font" panose="03050602040000000000" pitchFamily="66" charset="0"/>
                        </a:rPr>
                        <a:t>W</a:t>
                      </a:r>
                      <a:r>
                        <a:rPr lang="en-GB" sz="1100" b="1" dirty="0">
                          <a:latin typeface="Debbie Hepplewhite Print Font" panose="03050602040000000000" pitchFamily="66" charset="0"/>
                        </a:rPr>
                        <a:t>riting</a:t>
                      </a:r>
                    </a:p>
                  </a:txBody>
                  <a:tcPr anchor="ctr">
                    <a:solidFill>
                      <a:schemeClr val="bg1"/>
                    </a:solidFill>
                  </a:tcPr>
                </a:tc>
                <a:tc hMerge="1">
                  <a:txBody>
                    <a:bodyPr/>
                    <a:lstStyle/>
                    <a:p>
                      <a:endParaRPr lang="en-GB"/>
                    </a:p>
                  </a:txBody>
                  <a:tcPr/>
                </a:tc>
                <a:tc>
                  <a:txBody>
                    <a:bodyPr/>
                    <a:lstStyle/>
                    <a:p>
                      <a:pPr algn="ctr"/>
                      <a:r>
                        <a:rPr lang="en-GB" sz="1100" b="1" dirty="0">
                          <a:latin typeface="Debbie Hepplewhite Print Font" panose="03050602040000000000" pitchFamily="66" charset="0"/>
                        </a:rPr>
                        <a:t>PE</a:t>
                      </a:r>
                    </a:p>
                  </a:txBody>
                  <a:tcPr anchor="ctr">
                    <a:solidFill>
                      <a:schemeClr val="bg1"/>
                    </a:solidFill>
                  </a:tcPr>
                </a:tc>
                <a:extLst>
                  <a:ext uri="{0D108BD9-81ED-4DB2-BD59-A6C34878D82A}">
                    <a16:rowId xmlns:a16="http://schemas.microsoft.com/office/drawing/2014/main" val="3880006401"/>
                  </a:ext>
                </a:extLst>
              </a:tr>
              <a:tr h="118416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800" kern="1200" dirty="0">
                          <a:solidFill>
                            <a:schemeClr val="tx1"/>
                          </a:solidFill>
                          <a:effectLst/>
                          <a:latin typeface="Debbie Hepplewhite Print Font" panose="03050602040000000000" pitchFamily="66" charset="0"/>
                          <a:ea typeface="+mn-ea"/>
                          <a:cs typeface="+mn-cs"/>
                        </a:rPr>
                        <a:t>We will also be learning about the use of masks and traditional clothes in art so we can  recreate some images linked to our theme. Our Artist of the half term is </a:t>
                      </a:r>
                      <a:r>
                        <a:rPr lang="en-US" sz="800" b="0" i="0" u="none" strike="noStrike" kern="1200" dirty="0" err="1">
                          <a:solidFill>
                            <a:schemeClr val="tx1"/>
                          </a:solidFill>
                          <a:effectLst/>
                          <a:latin typeface="Debbie Hepplewhite Print Font" panose="03050602040000000000" pitchFamily="66" charset="0"/>
                          <a:ea typeface="+mn-ea"/>
                          <a:cs typeface="+mn-cs"/>
                        </a:rPr>
                        <a:t>Sorkari</a:t>
                      </a:r>
                      <a:r>
                        <a:rPr lang="en-US" sz="800" b="0" i="0" u="none" strike="noStrike" kern="1200" dirty="0">
                          <a:solidFill>
                            <a:schemeClr val="tx1"/>
                          </a:solidFill>
                          <a:effectLst/>
                          <a:latin typeface="Debbie Hepplewhite Print Font" panose="03050602040000000000" pitchFamily="66" charset="0"/>
                          <a:ea typeface="+mn-ea"/>
                          <a:cs typeface="+mn-cs"/>
                        </a:rPr>
                        <a:t> Douglas.</a:t>
                      </a:r>
                      <a:endParaRPr lang="en-GB" sz="800" dirty="0">
                        <a:latin typeface="Debbie Hepplewhite Print Font" panose="03050602040000000000" pitchFamily="66" charset="0"/>
                      </a:endParaRPr>
                    </a:p>
                  </a:txBody>
                  <a:tcPr anchor="ctr">
                    <a:solidFill>
                      <a:schemeClr val="bg1"/>
                    </a:solidFill>
                  </a:tcPr>
                </a:tc>
                <a:tc gridSpan="2">
                  <a:txBody>
                    <a:bodyPr/>
                    <a:lstStyle/>
                    <a:p>
                      <a:pPr algn="ctr"/>
                      <a:r>
                        <a:rPr lang="en-GB" sz="800" kern="1200" dirty="0">
                          <a:solidFill>
                            <a:schemeClr val="tx1"/>
                          </a:solidFill>
                          <a:effectLst/>
                          <a:latin typeface="Debbie Hepplewhite Print Font" panose="03050602040000000000" pitchFamily="66" charset="0"/>
                          <a:ea typeface="+mn-ea"/>
                          <a:cs typeface="+mn-cs"/>
                        </a:rPr>
                        <a:t>In writing, c</a:t>
                      </a:r>
                      <a:r>
                        <a:rPr lang="en-US" sz="800" b="0" i="0" u="none" strike="noStrike" kern="1200" dirty="0">
                          <a:solidFill>
                            <a:schemeClr val="tx1"/>
                          </a:solidFill>
                          <a:effectLst/>
                          <a:latin typeface="Debbie Hepplewhite Print Font" panose="03050602040000000000" pitchFamily="66" charset="0"/>
                          <a:ea typeface="+mn-ea"/>
                          <a:cs typeface="+mn-cs"/>
                        </a:rPr>
                        <a:t>children will be able to write factual sentences about the topic. Our little gems will be able to create their own narratives!</a:t>
                      </a:r>
                      <a:endParaRPr lang="en-GB" sz="800" dirty="0">
                        <a:latin typeface="Debbie Hepplewhite Print Font" panose="03050602040000000000" pitchFamily="66" charset="0"/>
                      </a:endParaRPr>
                    </a:p>
                    <a:p>
                      <a:pPr algn="ctr"/>
                      <a:endParaRPr lang="en-GB" sz="800" dirty="0">
                        <a:latin typeface="Debbie Hepplewhite Print Font" panose="03050602040000000000" pitchFamily="66" charset="0"/>
                      </a:endParaRPr>
                    </a:p>
                  </a:txBody>
                  <a:tcPr anchor="ctr">
                    <a:solidFill>
                      <a:schemeClr val="bg1"/>
                    </a:solidFill>
                  </a:tcPr>
                </a:tc>
                <a:tc hMerge="1">
                  <a:txBody>
                    <a:bodyPr/>
                    <a:lstStyle/>
                    <a:p>
                      <a:endParaRPr lang="en-GB"/>
                    </a:p>
                  </a:txBody>
                  <a:tcPr/>
                </a:tc>
                <a:tc>
                  <a:txBody>
                    <a:bodyPr/>
                    <a:lstStyle/>
                    <a:p>
                      <a:pPr algn="ctr"/>
                      <a:r>
                        <a:rPr lang="en-GB" sz="800" kern="1200" dirty="0">
                          <a:solidFill>
                            <a:schemeClr val="tx1"/>
                          </a:solidFill>
                          <a:effectLst/>
                          <a:latin typeface="Debbie Hepplewhite Print Font" panose="03050602040000000000" pitchFamily="66" charset="0"/>
                          <a:ea typeface="+mn-ea"/>
                          <a:cs typeface="+mn-cs"/>
                        </a:rPr>
                        <a:t>Reception PE is </a:t>
                      </a:r>
                      <a:r>
                        <a:rPr lang="en-GB" sz="800" kern="1200">
                          <a:solidFill>
                            <a:schemeClr val="tx1"/>
                          </a:solidFill>
                          <a:effectLst/>
                          <a:latin typeface="Debbie Hepplewhite Print Font" panose="03050602040000000000" pitchFamily="66" charset="0"/>
                          <a:ea typeface="+mn-ea"/>
                          <a:cs typeface="+mn-cs"/>
                        </a:rPr>
                        <a:t>every Wednesday </a:t>
                      </a:r>
                      <a:r>
                        <a:rPr lang="en-GB" sz="800" kern="1200" dirty="0">
                          <a:solidFill>
                            <a:schemeClr val="tx1"/>
                          </a:solidFill>
                          <a:effectLst/>
                          <a:latin typeface="Debbie Hepplewhite Print Font" panose="03050602040000000000" pitchFamily="66" charset="0"/>
                          <a:ea typeface="+mn-ea"/>
                          <a:cs typeface="+mn-cs"/>
                        </a:rPr>
                        <a:t>and Friday.</a:t>
                      </a:r>
                    </a:p>
                    <a:p>
                      <a:pPr algn="ctr"/>
                      <a:r>
                        <a:rPr lang="en-GB" sz="800" kern="1200" dirty="0">
                          <a:solidFill>
                            <a:schemeClr val="tx1"/>
                          </a:solidFill>
                          <a:effectLst/>
                          <a:latin typeface="Debbie Hepplewhite Print Font" panose="03050602040000000000" pitchFamily="66" charset="0"/>
                          <a:ea typeface="+mn-ea"/>
                          <a:cs typeface="+mn-cs"/>
                        </a:rPr>
                        <a:t> Please remember to come to school wearing suitable clothing for the everchanging weather.</a:t>
                      </a:r>
                      <a:endParaRPr lang="en-GB" sz="800" dirty="0">
                        <a:latin typeface="Debbie Hepplewhite Print Font" panose="03050602040000000000" pitchFamily="66" charset="0"/>
                      </a:endParaRPr>
                    </a:p>
                  </a:txBody>
                  <a:tcPr anchor="ctr">
                    <a:solidFill>
                      <a:schemeClr val="bg1"/>
                    </a:solidFill>
                  </a:tcPr>
                </a:tc>
                <a:extLst>
                  <a:ext uri="{0D108BD9-81ED-4DB2-BD59-A6C34878D82A}">
                    <a16:rowId xmlns:a16="http://schemas.microsoft.com/office/drawing/2014/main" val="2803277743"/>
                  </a:ext>
                </a:extLst>
              </a:tr>
            </a:tbl>
          </a:graphicData>
        </a:graphic>
      </p:graphicFrame>
      <p:grpSp>
        <p:nvGrpSpPr>
          <p:cNvPr id="10" name="Group 9">
            <a:extLst>
              <a:ext uri="{FF2B5EF4-FFF2-40B4-BE49-F238E27FC236}">
                <a16:creationId xmlns:a16="http://schemas.microsoft.com/office/drawing/2014/main" id="{AA96F8F8-4365-4B5D-8F35-09CB4DC36B92}"/>
              </a:ext>
            </a:extLst>
          </p:cNvPr>
          <p:cNvGrpSpPr/>
          <p:nvPr/>
        </p:nvGrpSpPr>
        <p:grpSpPr>
          <a:xfrm>
            <a:off x="180753" y="9383233"/>
            <a:ext cx="6491177" cy="396212"/>
            <a:chOff x="180753" y="9383233"/>
            <a:chExt cx="6491177" cy="396212"/>
          </a:xfrm>
        </p:grpSpPr>
        <p:sp>
          <p:nvSpPr>
            <p:cNvPr id="8" name="Rectangle 7">
              <a:extLst>
                <a:ext uri="{FF2B5EF4-FFF2-40B4-BE49-F238E27FC236}">
                  <a16:creationId xmlns:a16="http://schemas.microsoft.com/office/drawing/2014/main" id="{7ED0B1D6-B323-4150-A7F8-143CF500F425}"/>
                </a:ext>
              </a:extLst>
            </p:cNvPr>
            <p:cNvSpPr/>
            <p:nvPr/>
          </p:nvSpPr>
          <p:spPr>
            <a:xfrm>
              <a:off x="180753" y="9383233"/>
              <a:ext cx="6491177" cy="38277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Home - Victoria Primary Academy : Victoria Primary Academy">
              <a:extLst>
                <a:ext uri="{FF2B5EF4-FFF2-40B4-BE49-F238E27FC236}">
                  <a16:creationId xmlns:a16="http://schemas.microsoft.com/office/drawing/2014/main" id="{76805F46-487A-4CAF-A927-7111C1F872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82" y="9456905"/>
              <a:ext cx="793122" cy="2354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is Twitter?">
              <a:extLst>
                <a:ext uri="{FF2B5EF4-FFF2-40B4-BE49-F238E27FC236}">
                  <a16:creationId xmlns:a16="http://schemas.microsoft.com/office/drawing/2014/main" id="{3DA0CA67-791B-451B-85F9-F2212A50F8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8711" y="9456905"/>
              <a:ext cx="305183" cy="2354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acebook - Wikipedia">
              <a:extLst>
                <a:ext uri="{FF2B5EF4-FFF2-40B4-BE49-F238E27FC236}">
                  <a16:creationId xmlns:a16="http://schemas.microsoft.com/office/drawing/2014/main" id="{62FD8A31-81B2-4D09-88FD-9B65DC8434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4830" y="9443052"/>
              <a:ext cx="249281" cy="24928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A884676-8FE2-43B4-95F9-AC698B77E628}"/>
                </a:ext>
              </a:extLst>
            </p:cNvPr>
            <p:cNvSpPr txBox="1"/>
            <p:nvPr/>
          </p:nvSpPr>
          <p:spPr>
            <a:xfrm>
              <a:off x="1097005" y="9410113"/>
              <a:ext cx="5015636" cy="369332"/>
            </a:xfrm>
            <a:prstGeom prst="rect">
              <a:avLst/>
            </a:prstGeom>
            <a:noFill/>
          </p:spPr>
          <p:txBody>
            <a:bodyPr wrap="square" rtlCol="0">
              <a:spAutoFit/>
            </a:bodyPr>
            <a:lstStyle/>
            <a:p>
              <a:r>
                <a:rPr lang="en-GB" sz="900" dirty="0">
                  <a:latin typeface="Debbie Hepplewhite Print Font" panose="03050602040000000000" pitchFamily="66" charset="0"/>
                </a:rPr>
                <a:t>You can contact us via </a:t>
              </a:r>
              <a:r>
                <a:rPr lang="en-GB" sz="900" dirty="0">
                  <a:latin typeface="Debbie Hepplewhite Print Font" panose="03050602040000000000" pitchFamily="66" charset="0"/>
                  <a:hlinkClick r:id="rId6"/>
                </a:rPr>
                <a:t>info@vpaleeds.co.uk</a:t>
              </a:r>
              <a:r>
                <a:rPr lang="en-GB" sz="900" dirty="0">
                  <a:latin typeface="Debbie Hepplewhite Print Font" panose="03050602040000000000" pitchFamily="66" charset="0"/>
                </a:rPr>
                <a:t> and follow us on Facebook and Twitter for regular updates!</a:t>
              </a:r>
            </a:p>
          </p:txBody>
        </p:sp>
        <p:pic>
          <p:nvPicPr>
            <p:cNvPr id="1032" name="Picture 8" descr="How to Import an Old Email Account Into Gmail">
              <a:extLst>
                <a:ext uri="{FF2B5EF4-FFF2-40B4-BE49-F238E27FC236}">
                  <a16:creationId xmlns:a16="http://schemas.microsoft.com/office/drawing/2014/main" id="{751F6659-18A2-495B-9724-D68F01164B5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6434" t="10722" r="26046" b="13925"/>
            <a:stretch/>
          </p:blipFill>
          <p:spPr bwMode="auto">
            <a:xfrm>
              <a:off x="5655663" y="9475499"/>
              <a:ext cx="271131" cy="198151"/>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Rectangle 15">
            <a:extLst>
              <a:ext uri="{FF2B5EF4-FFF2-40B4-BE49-F238E27FC236}">
                <a16:creationId xmlns:a16="http://schemas.microsoft.com/office/drawing/2014/main" id="{42A13B73-7EB2-4DEC-9CBE-30AD88AFA3BC}"/>
              </a:ext>
            </a:extLst>
          </p:cNvPr>
          <p:cNvSpPr/>
          <p:nvPr/>
        </p:nvSpPr>
        <p:spPr>
          <a:xfrm>
            <a:off x="216741" y="7849310"/>
            <a:ext cx="3152555" cy="1429862"/>
          </a:xfrm>
          <a:prstGeom prst="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Debbie Hepplewhite Print Font" panose="03050602040000000000" pitchFamily="66" charset="0"/>
            </a:endParaRPr>
          </a:p>
          <a:p>
            <a:pPr algn="ctr"/>
            <a:r>
              <a:rPr lang="en-US" b="1" dirty="0">
                <a:solidFill>
                  <a:schemeClr val="tx1"/>
                </a:solidFill>
                <a:latin typeface="Debbie Hepplewhite Print Font" panose="03050602040000000000" pitchFamily="66" charset="0"/>
              </a:rPr>
              <a:t>T</a:t>
            </a:r>
            <a:r>
              <a:rPr lang="en-GB" sz="1800" b="1" dirty="0" err="1">
                <a:solidFill>
                  <a:schemeClr val="tx1"/>
                </a:solidFill>
                <a:latin typeface="Debbie Hepplewhite Print Font" panose="03050602040000000000" pitchFamily="66" charset="0"/>
              </a:rPr>
              <a:t>apestry</a:t>
            </a:r>
            <a:endParaRPr lang="en-GB" sz="1800" b="1" dirty="0">
              <a:solidFill>
                <a:schemeClr val="tx1"/>
              </a:solidFill>
              <a:latin typeface="Debbie Hepplewhite Print Font" panose="03050602040000000000" pitchFamily="66" charset="0"/>
            </a:endParaRPr>
          </a:p>
          <a:p>
            <a:pPr algn="ctr"/>
            <a:endParaRPr lang="en-GB" b="1" dirty="0">
              <a:solidFill>
                <a:schemeClr val="tx1"/>
              </a:solidFill>
              <a:latin typeface="Debbie Hepplewhite Print Font" panose="03050602040000000000" pitchFamily="66" charset="0"/>
            </a:endParaRPr>
          </a:p>
          <a:p>
            <a:pPr algn="ctr"/>
            <a:r>
              <a:rPr lang="en-US" sz="900" b="1" i="0" dirty="0">
                <a:solidFill>
                  <a:schemeClr val="tx1"/>
                </a:solidFill>
                <a:effectLst/>
                <a:latin typeface="Debbie Hepplewhite Print Font" panose="03050602040000000000" pitchFamily="66" charset="0"/>
              </a:rPr>
              <a:t>Tapestry</a:t>
            </a:r>
            <a:r>
              <a:rPr lang="en-US" sz="900" b="0" i="0" dirty="0">
                <a:solidFill>
                  <a:schemeClr val="tx1"/>
                </a:solidFill>
                <a:effectLst/>
                <a:latin typeface="Debbie Hepplewhite Print Font" panose="03050602040000000000" pitchFamily="66" charset="0"/>
              </a:rPr>
              <a:t> is an online journal to help record all the learning and fun of children's early years education. Log in to see some of your child`s special moments during the week</a:t>
            </a:r>
            <a:endParaRPr lang="en-GB" sz="900" b="1" dirty="0">
              <a:solidFill>
                <a:schemeClr val="tx1"/>
              </a:solidFill>
              <a:latin typeface="Debbie Hepplewhite Print Font" panose="03050602040000000000" pitchFamily="66" charset="0"/>
            </a:endParaRPr>
          </a:p>
          <a:p>
            <a:pPr algn="ctr"/>
            <a:r>
              <a:rPr lang="en-US" dirty="0"/>
              <a:t>a</a:t>
            </a:r>
            <a:endParaRPr lang="en-GB" dirty="0"/>
          </a:p>
        </p:txBody>
      </p:sp>
      <p:grpSp>
        <p:nvGrpSpPr>
          <p:cNvPr id="14" name="Group 13">
            <a:extLst>
              <a:ext uri="{FF2B5EF4-FFF2-40B4-BE49-F238E27FC236}">
                <a16:creationId xmlns:a16="http://schemas.microsoft.com/office/drawing/2014/main" id="{F46FEE80-0931-4E68-9248-5AA0C3C57A56}"/>
              </a:ext>
            </a:extLst>
          </p:cNvPr>
          <p:cNvGrpSpPr/>
          <p:nvPr/>
        </p:nvGrpSpPr>
        <p:grpSpPr>
          <a:xfrm>
            <a:off x="3514061" y="7851951"/>
            <a:ext cx="3147236" cy="1402151"/>
            <a:chOff x="3545961" y="7687792"/>
            <a:chExt cx="3147236" cy="1724047"/>
          </a:xfrm>
        </p:grpSpPr>
        <p:sp>
          <p:nvSpPr>
            <p:cNvPr id="20" name="Rectangle 19">
              <a:extLst>
                <a:ext uri="{FF2B5EF4-FFF2-40B4-BE49-F238E27FC236}">
                  <a16:creationId xmlns:a16="http://schemas.microsoft.com/office/drawing/2014/main" id="{E99F38AB-5273-4A3A-A3F7-6346BD3F8305}"/>
                </a:ext>
              </a:extLst>
            </p:cNvPr>
            <p:cNvSpPr/>
            <p:nvPr/>
          </p:nvSpPr>
          <p:spPr>
            <a:xfrm>
              <a:off x="3545961" y="7704163"/>
              <a:ext cx="3147236" cy="1707676"/>
            </a:xfrm>
            <a:prstGeom prst="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847BECFB-74E2-41BE-9FE4-0B1F3F851602}"/>
                </a:ext>
              </a:extLst>
            </p:cNvPr>
            <p:cNvSpPr txBox="1"/>
            <p:nvPr/>
          </p:nvSpPr>
          <p:spPr>
            <a:xfrm>
              <a:off x="3646969" y="7779012"/>
              <a:ext cx="2386596" cy="338554"/>
            </a:xfrm>
            <a:prstGeom prst="rect">
              <a:avLst/>
            </a:prstGeom>
            <a:noFill/>
          </p:spPr>
          <p:txBody>
            <a:bodyPr wrap="square" rtlCol="0">
              <a:spAutoFit/>
            </a:bodyPr>
            <a:lstStyle/>
            <a:p>
              <a:r>
                <a:rPr lang="en-GB" sz="1600" b="1" dirty="0">
                  <a:latin typeface="Debbie Hepplewhite Print Font" panose="03050602040000000000" pitchFamily="66" charset="0"/>
                </a:rPr>
                <a:t>Early Bird</a:t>
              </a:r>
            </a:p>
          </p:txBody>
        </p:sp>
        <p:pic>
          <p:nvPicPr>
            <p:cNvPr id="1036" name="Picture 12" descr="Alarm clock - Colortime Orange - Pylones">
              <a:extLst>
                <a:ext uri="{FF2B5EF4-FFF2-40B4-BE49-F238E27FC236}">
                  <a16:creationId xmlns:a16="http://schemas.microsoft.com/office/drawing/2014/main" id="{1B979FE4-FAC7-4C78-8FE1-1A081565B94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3565" y="7687792"/>
              <a:ext cx="520993" cy="52099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unrise PNG Clipart | PNG Mart">
              <a:extLst>
                <a:ext uri="{FF2B5EF4-FFF2-40B4-BE49-F238E27FC236}">
                  <a16:creationId xmlns:a16="http://schemas.microsoft.com/office/drawing/2014/main" id="{91AEC768-7DED-437D-B90C-0740C0E06C7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66437" y="7687792"/>
              <a:ext cx="867128" cy="474311"/>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2936C76F-57C4-4B69-93A0-E0F119FBF80D}"/>
                </a:ext>
              </a:extLst>
            </p:cNvPr>
            <p:cNvSpPr txBox="1"/>
            <p:nvPr/>
          </p:nvSpPr>
          <p:spPr>
            <a:xfrm>
              <a:off x="3574993" y="8147553"/>
              <a:ext cx="2979565" cy="1248832"/>
            </a:xfrm>
            <a:prstGeom prst="rect">
              <a:avLst/>
            </a:prstGeom>
            <a:noFill/>
          </p:spPr>
          <p:txBody>
            <a:bodyPr wrap="square">
              <a:spAutoFit/>
            </a:bodyPr>
            <a:lstStyle/>
            <a:p>
              <a:r>
                <a:rPr lang="en-GB" sz="1000" dirty="0">
                  <a:effectLst/>
                  <a:latin typeface="Debbie Hepplewhite Print Font" panose="03050602040000000000" pitchFamily="66" charset="0"/>
                  <a:ea typeface="Arial Rounded"/>
                  <a:cs typeface="Arial Rounded"/>
                </a:rPr>
                <a:t>Breakfast Club continues to be available for all children from 7.30am. </a:t>
              </a:r>
              <a:r>
                <a:rPr lang="en-GB" sz="1000" dirty="0">
                  <a:latin typeface="Debbie Hepplewhite Print Font" panose="03050602040000000000" pitchFamily="66" charset="0"/>
                  <a:ea typeface="Arial Rounded"/>
                  <a:cs typeface="Arial Rounded"/>
                </a:rPr>
                <a:t>C</a:t>
              </a:r>
              <a:r>
                <a:rPr lang="en-GB" sz="1000" dirty="0">
                  <a:effectLst/>
                  <a:latin typeface="Debbie Hepplewhite Print Font" panose="03050602040000000000" pitchFamily="66" charset="0"/>
                  <a:ea typeface="Arial Rounded"/>
                  <a:cs typeface="Arial Rounded"/>
                </a:rPr>
                <a:t>lassroom doors open at 8.30am where early morning activities begin. </a:t>
              </a:r>
              <a:r>
                <a:rPr lang="en-GB" sz="1000" b="1" dirty="0">
                  <a:effectLst/>
                  <a:latin typeface="Debbie Hepplewhite Print Font" panose="03050602040000000000" pitchFamily="66" charset="0"/>
                  <a:ea typeface="Arial Rounded"/>
                  <a:cs typeface="Arial Rounded"/>
                </a:rPr>
                <a:t>Children need to be in class by 8.45am.</a:t>
              </a:r>
              <a:endParaRPr lang="en-GB" sz="1000" b="1" dirty="0">
                <a:effectLst/>
                <a:latin typeface="Debbie Hepplewhite Print Font" panose="03050602040000000000" pitchFamily="66" charset="0"/>
                <a:ea typeface="Calibri" panose="020F0502020204030204" pitchFamily="34" charset="0"/>
              </a:endParaRPr>
            </a:p>
          </p:txBody>
        </p:sp>
      </p:grpSp>
      <p:sp>
        <p:nvSpPr>
          <p:cNvPr id="29" name="Rectangle 28">
            <a:extLst>
              <a:ext uri="{FF2B5EF4-FFF2-40B4-BE49-F238E27FC236}">
                <a16:creationId xmlns:a16="http://schemas.microsoft.com/office/drawing/2014/main" id="{B076C168-C59E-4535-8BE9-199B8147F971}"/>
              </a:ext>
            </a:extLst>
          </p:cNvPr>
          <p:cNvSpPr/>
          <p:nvPr/>
        </p:nvSpPr>
        <p:spPr>
          <a:xfrm>
            <a:off x="322921" y="5662709"/>
            <a:ext cx="6298712" cy="2023255"/>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We will be encouraging the children to read every day. Please listen to your children read at home or access Bug Club. </a:t>
            </a:r>
          </a:p>
        </p:txBody>
      </p:sp>
      <p:pic>
        <p:nvPicPr>
          <p:cNvPr id="1042" name="Picture 18" descr="Community Free Download Png Photo - Active Citizen In Your Community PNG  Image | Transparent PNG Free Download on SeekPNG">
            <a:extLst>
              <a:ext uri="{FF2B5EF4-FFF2-40B4-BE49-F238E27FC236}">
                <a16:creationId xmlns:a16="http://schemas.microsoft.com/office/drawing/2014/main" id="{061025A1-7B05-4DD0-BDEC-9BE64D137078}"/>
              </a:ext>
            </a:extLst>
          </p:cNvPr>
          <p:cNvPicPr>
            <a:picLocks noChangeAspect="1" noChangeArrowheads="1"/>
          </p:cNvPicPr>
          <p:nvPr/>
        </p:nvPicPr>
        <p:blipFill>
          <a:blip r:embed="rId10">
            <a:alphaModFix amt="20000"/>
            <a:extLst>
              <a:ext uri="{28A0092B-C50C-407E-A947-70E740481C1C}">
                <a14:useLocalDpi xmlns:a14="http://schemas.microsoft.com/office/drawing/2010/main" val="0"/>
              </a:ext>
            </a:extLst>
          </a:blip>
          <a:srcRect/>
          <a:stretch>
            <a:fillRect/>
          </a:stretch>
        </p:blipFill>
        <p:spPr bwMode="auto">
          <a:xfrm>
            <a:off x="822040" y="5614603"/>
            <a:ext cx="5092995" cy="2105576"/>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7C62CFF3-D539-4CC7-8E2D-22FA1CC38172}"/>
              </a:ext>
            </a:extLst>
          </p:cNvPr>
          <p:cNvSpPr txBox="1"/>
          <p:nvPr/>
        </p:nvSpPr>
        <p:spPr>
          <a:xfrm>
            <a:off x="1293496" y="5897739"/>
            <a:ext cx="4194786" cy="338554"/>
          </a:xfrm>
          <a:prstGeom prst="rect">
            <a:avLst/>
          </a:prstGeom>
          <a:noFill/>
        </p:spPr>
        <p:txBody>
          <a:bodyPr wrap="square" rtlCol="0">
            <a:spAutoFit/>
          </a:bodyPr>
          <a:lstStyle/>
          <a:p>
            <a:pPr algn="ctr"/>
            <a:r>
              <a:rPr lang="en-GB" sz="1600" b="1" dirty="0">
                <a:latin typeface="Debbie Hepplewhite Print Font" panose="03050602040000000000" pitchFamily="66" charset="0"/>
              </a:rPr>
              <a:t>Adults at Home: We need YOU!</a:t>
            </a:r>
          </a:p>
        </p:txBody>
      </p:sp>
      <p:pic>
        <p:nvPicPr>
          <p:cNvPr id="1044" name="Picture 20" descr="Log Book Png Png - Clip Art Transparent Books, Png Download - kindpng">
            <a:extLst>
              <a:ext uri="{FF2B5EF4-FFF2-40B4-BE49-F238E27FC236}">
                <a16:creationId xmlns:a16="http://schemas.microsoft.com/office/drawing/2014/main" id="{72B30CE8-4EF0-47B1-AF23-4D614533646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4007" y="5860363"/>
            <a:ext cx="391837" cy="40136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1 To 10 Number Transparent PNG | PNG Mart">
            <a:extLst>
              <a:ext uri="{FF2B5EF4-FFF2-40B4-BE49-F238E27FC236}">
                <a16:creationId xmlns:a16="http://schemas.microsoft.com/office/drawing/2014/main" id="{38D84385-04E7-4C49-BEA2-CEC89C54C0A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67553" y="5907570"/>
            <a:ext cx="587005" cy="328723"/>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Writing PNG | PNG All">
            <a:extLst>
              <a:ext uri="{FF2B5EF4-FFF2-40B4-BE49-F238E27FC236}">
                <a16:creationId xmlns:a16="http://schemas.microsoft.com/office/drawing/2014/main" id="{9B6A31B3-CE68-4FFD-9CF6-6B8B076D05E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5472" y="5817834"/>
            <a:ext cx="498363" cy="498363"/>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Laptop PNG Images | Vector and PSD Files | Free Download on Pngtree">
            <a:extLst>
              <a:ext uri="{FF2B5EF4-FFF2-40B4-BE49-F238E27FC236}">
                <a16:creationId xmlns:a16="http://schemas.microsoft.com/office/drawing/2014/main" id="{EE126A74-FE35-4D33-A1D2-4B0BAA021877}"/>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0612" t="22300" r="11240" b="20801"/>
          <a:stretch/>
        </p:blipFill>
        <p:spPr bwMode="auto">
          <a:xfrm>
            <a:off x="5497078" y="5915508"/>
            <a:ext cx="354613" cy="2581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1647103-0C25-4833-A391-DB3E04175E80}"/>
              </a:ext>
            </a:extLst>
          </p:cNvPr>
          <p:cNvSpPr/>
          <p:nvPr/>
        </p:nvSpPr>
        <p:spPr>
          <a:xfrm>
            <a:off x="645843" y="6272843"/>
            <a:ext cx="5652869" cy="1384995"/>
          </a:xfrm>
          <a:prstGeom prst="rect">
            <a:avLst/>
          </a:prstGeom>
        </p:spPr>
        <p:txBody>
          <a:bodyPr wrap="square">
            <a:spAutoFit/>
          </a:bodyPr>
          <a:lstStyle/>
          <a:p>
            <a:pPr algn="just"/>
            <a:r>
              <a:rPr lang="en-GB" sz="1400" dirty="0">
                <a:latin typeface="Arial Rounded MT Bold" panose="020F0704030504030204" pitchFamily="34" charset="0"/>
                <a:ea typeface="Calibri" panose="020F0502020204030204" pitchFamily="34" charset="0"/>
                <a:cs typeface="Times New Roman" panose="02020603050405020304" pitchFamily="18" charset="0"/>
              </a:rPr>
              <a:t>We will be encouraging the children to read every day.</a:t>
            </a:r>
            <a:r>
              <a:rPr lang="en-US" sz="1400" dirty="0"/>
              <a:t> </a:t>
            </a:r>
            <a:r>
              <a:rPr lang="en-US" sz="1400" b="1" i="1" dirty="0"/>
              <a:t>Parents are asked to read with their children each night, if possible.</a:t>
            </a:r>
            <a:r>
              <a:rPr lang="en-GB" sz="1400" dirty="0">
                <a:latin typeface="Arial Rounded MT Bold" panose="020F0704030504030204" pitchFamily="34" charset="0"/>
                <a:ea typeface="Calibri" panose="020F0502020204030204" pitchFamily="34" charset="0"/>
                <a:cs typeface="Times New Roman" panose="02020603050405020304" pitchFamily="18" charset="0"/>
              </a:rPr>
              <a:t>Please listen to your children read at home and ask your child what sounds they have learned each week.</a:t>
            </a:r>
            <a:r>
              <a:rPr lang="en-US" sz="1400" dirty="0"/>
              <a:t> </a:t>
            </a:r>
          </a:p>
          <a:p>
            <a:pPr algn="just"/>
            <a:r>
              <a:rPr lang="en-US" sz="1400" dirty="0"/>
              <a:t>Within Reception, children are given homework on a weekly basis. This will include weekly spellings, words to learn and maths work.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A close-up of a colorful woven pattern&#10;&#10;Description automatically generated">
            <a:extLst>
              <a:ext uri="{FF2B5EF4-FFF2-40B4-BE49-F238E27FC236}">
                <a16:creationId xmlns:a16="http://schemas.microsoft.com/office/drawing/2014/main" id="{3B4639D8-1EBF-F3F7-72C7-1A28E5CB628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7860" y="7926139"/>
            <a:ext cx="522051" cy="449280"/>
          </a:xfrm>
          <a:prstGeom prst="rect">
            <a:avLst/>
          </a:prstGeom>
        </p:spPr>
      </p:pic>
    </p:spTree>
    <p:extLst>
      <p:ext uri="{BB962C8B-B14F-4D97-AF65-F5344CB8AC3E}">
        <p14:creationId xmlns:p14="http://schemas.microsoft.com/office/powerpoint/2010/main" val="40997352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240</TotalTime>
  <Words>497</Words>
  <Application>Microsoft Office PowerPoint</Application>
  <PresentationFormat>A4 Paper (210x297 mm)</PresentationFormat>
  <Paragraphs>33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Rounded MT Bold</vt:lpstr>
      <vt:lpstr>Calibri</vt:lpstr>
      <vt:lpstr>Calibri Light</vt:lpstr>
      <vt:lpstr>Debbie Hepplewhite Print Font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Elsie Smith</dc:creator>
  <cp:lastModifiedBy>Elena Florou</cp:lastModifiedBy>
  <cp:revision>17</cp:revision>
  <dcterms:created xsi:type="dcterms:W3CDTF">2022-02-03T19:13:28Z</dcterms:created>
  <dcterms:modified xsi:type="dcterms:W3CDTF">2024-03-26T16:36:24Z</dcterms:modified>
</cp:coreProperties>
</file>